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6" r:id="rId4"/>
    <p:sldMasterId id="2147483757" r:id="rId5"/>
    <p:sldMasterId id="2147483758" r:id="rId6"/>
    <p:sldMasterId id="2147483759" r:id="rId7"/>
    <p:sldMasterId id="2147483760" r:id="rId8"/>
    <p:sldMasterId id="214748376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y="5143500" cx="9144000"/>
  <p:notesSz cx="6858000" cy="9144000"/>
  <p:embeddedFontLst>
    <p:embeddedFont>
      <p:font typeface="Proxima Nova"/>
      <p:regular r:id="rId60"/>
      <p:bold r:id="rId61"/>
      <p:italic r:id="rId62"/>
      <p:boldItalic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Proxima Nova Extrabold"/>
      <p:bold r:id="rId68"/>
    </p:embeddedFont>
    <p:embeddedFont>
      <p:font typeface="Proxima Nova Semibold"/>
      <p:regular r:id="rId69"/>
      <p:bold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ProximaNovaSemibold-boldItalic.fntdata"/><Relationship Id="rId70" Type="http://schemas.openxmlformats.org/officeDocument/2006/relationships/font" Target="fonts/ProximaNovaSemibold-bold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ProximaNova-italic.fntdata"/><Relationship Id="rId61" Type="http://schemas.openxmlformats.org/officeDocument/2006/relationships/font" Target="fonts/ProximaNova-bold.fntdata"/><Relationship Id="rId20" Type="http://schemas.openxmlformats.org/officeDocument/2006/relationships/slide" Target="slides/slide10.xml"/><Relationship Id="rId64" Type="http://schemas.openxmlformats.org/officeDocument/2006/relationships/font" Target="fonts/Roboto-regular.fntdata"/><Relationship Id="rId63" Type="http://schemas.openxmlformats.org/officeDocument/2006/relationships/font" Target="fonts/ProximaNova-boldItalic.fntdata"/><Relationship Id="rId22" Type="http://schemas.openxmlformats.org/officeDocument/2006/relationships/slide" Target="slides/slide12.xml"/><Relationship Id="rId66" Type="http://schemas.openxmlformats.org/officeDocument/2006/relationships/font" Target="fonts/Roboto-italic.fntdata"/><Relationship Id="rId21" Type="http://schemas.openxmlformats.org/officeDocument/2006/relationships/slide" Target="slides/slide11.xml"/><Relationship Id="rId65" Type="http://schemas.openxmlformats.org/officeDocument/2006/relationships/font" Target="fonts/Roboto-bold.fntdata"/><Relationship Id="rId24" Type="http://schemas.openxmlformats.org/officeDocument/2006/relationships/slide" Target="slides/slide14.xml"/><Relationship Id="rId68" Type="http://schemas.openxmlformats.org/officeDocument/2006/relationships/font" Target="fonts/ProximaNovaExtrabold-bold.fntdata"/><Relationship Id="rId23" Type="http://schemas.openxmlformats.org/officeDocument/2006/relationships/slide" Target="slides/slide13.xml"/><Relationship Id="rId67" Type="http://schemas.openxmlformats.org/officeDocument/2006/relationships/font" Target="fonts/Roboto-boldItalic.fntdata"/><Relationship Id="rId60" Type="http://schemas.openxmlformats.org/officeDocument/2006/relationships/font" Target="fonts/ProximaNova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ProximaNovaSemibold-regular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5ddef3145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05ddef3145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5ddef3145_1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3" name="Google Shape;773;g105ddef3145_1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5ddef3145_1_27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105ddef3145_1_2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5ddef3145_1_2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8" name="Google Shape;788;g105ddef3145_1_2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53f925bc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7" name="Google Shape;797;g1053f925bc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053f925bc6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1053f925bc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0660f642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10660f642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5ddef3145_1_2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5" name="Google Shape;825;g105ddef3145_1_2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5ddef3145_1_2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g105ddef3145_1_2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05ddef3145_1_2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105ddef3145_1_2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05ddef3145_1_2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105ddef3145_1_2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5ddef3145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g105ddef3145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5ddef3145_1_2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105ddef3145_1_2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5ddef3145_1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g105ddef3145_1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05ddef3145_1_2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21" name="Google Shape;921;g105ddef3145_1_2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05ddef3145_1_2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105ddef3145_1_2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6f344d3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4" name="Google Shape;934;g106f344d3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066f7c23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066f7c23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583f24ca6_2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583f24ca6_2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0583f24ca6_2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6" name="Google Shape;956;g10583f24ca6_2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05e7db437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Participant (Agent) links + overerving Persoon bij klasse Agent rechts</a:t>
            </a:r>
            <a:endParaRPr/>
          </a:p>
        </p:txBody>
      </p:sp>
      <p:sp>
        <p:nvSpPr>
          <p:cNvPr id="1088" name="Google Shape;1088;g105e7db437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05e7db437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14" name="Google Shape;1214;g105e7db4379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5ddef3145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05ddef3145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0583f24c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6" name="Google Shape;1346;g10583f24c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05a67f721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81" name="Google Shape;1481;g105a67f721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0583f24ca6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8" name="Google Shape;1618;g10583f24ca6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05e7db4379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4" name="Google Shape;1754;g105e7db4379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05e7db4379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89" name="Google Shape;1889;g105e7db4379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10583f24ca6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24" name="Google Shape;2024;g10583f24ca6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10583f24ca6_2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10583f24ca6_2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10583f24ca6_2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10583f24ca6_2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10660f642e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70" name="Google Shape;2170;g10660f642e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0583f24ca6_2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Vraag: is dit duidelijk voor iedereen? +1/-1 in de chat... handje opsteken...</a:t>
            </a:r>
            <a:endParaRPr/>
          </a:p>
        </p:txBody>
      </p:sp>
      <p:sp>
        <p:nvSpPr>
          <p:cNvPr id="2177" name="Google Shape;2177;g10583f24ca6_2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5ddef3145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05ddef3145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0660f642e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g10660f642e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10554d46b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2190" name="Google Shape;2190;g10554d46b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0660f642e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0660f642e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10660f642e1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Voorkeuren deel participant profiel, is deel OSLO Consent , zit er nu nog niet in.</a:t>
            </a:r>
            <a:endParaRPr/>
          </a:p>
        </p:txBody>
      </p:sp>
      <p:sp>
        <p:nvSpPr>
          <p:cNvPr id="2205" name="Google Shape;2205;g10660f642e1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0660f642e1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12" name="Google Shape;2212;g10660f642e1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10660f642e1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g10660f642e1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0660f642e1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g10660f642e1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10660f642e1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58" name="Google Shape;2258;g10660f642e1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10660f642e1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70" name="Google Shape;2270;g10660f642e1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10660f642e1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03" name="Google Shape;2303;g10660f642e1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5ddef3145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105ddef3145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5ddef3145_1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696" name="Google Shape;696;g105ddef3145_1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5ddef3145_1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105ddef3145_1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5ddef3145_1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05ddef3145_1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5ddef3145_1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05ddef3145_1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9.gif"/><Relationship Id="rId3" Type="http://schemas.openxmlformats.org/officeDocument/2006/relationships/image" Target="../media/image6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5.png"/><Relationship Id="rId3" Type="http://schemas.openxmlformats.org/officeDocument/2006/relationships/image" Target="../media/image5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hyperlink" Target="http://ppt/slideLayouts/ppt/slides/slide3.xml" TargetMode="External"/><Relationship Id="rId4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gif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hyperlink" Target="http://ppt/slideLayouts/ppt/slides/slide3.xml" TargetMode="External"/><Relationship Id="rId4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3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gif"/><Relationship Id="rId3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image" Target="../media/image3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jpg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.png"/><Relationship Id="rId3" Type="http://schemas.openxmlformats.org/officeDocument/2006/relationships/image" Target="../media/image4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7.png"/><Relationship Id="rId3" Type="http://schemas.openxmlformats.org/officeDocument/2006/relationships/image" Target="../media/image4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1.gif"/><Relationship Id="rId3" Type="http://schemas.openxmlformats.org/officeDocument/2006/relationships/image" Target="../media/image5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Relationship Id="rId3" Type="http://schemas.openxmlformats.org/officeDocument/2006/relationships/image" Target="../media/image4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0.png"/><Relationship Id="rId3" Type="http://schemas.openxmlformats.org/officeDocument/2006/relationships/image" Target="../media/image5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1.jpg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.jp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10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3" name="Google Shape;563;p106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64" name="Google Shape;564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0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7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68" name="Google Shape;568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07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10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>
  <p:cSld name="Titel en object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8"/>
          <p:cNvSpPr txBox="1"/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10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108"/>
          <p:cNvSpPr txBox="1"/>
          <p:nvPr>
            <p:ph idx="12" type="sldNum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1_Titel en Inhoud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9"/>
          <p:cNvSpPr txBox="1"/>
          <p:nvPr>
            <p:ph idx="1" type="body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109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109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2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1" name="Google Shape;581;p110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2" name="Google Shape;582;p110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10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84" name="Google Shape;584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8" name="Google Shape;588;p111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1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91" name="Google Shape;59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1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594" name="Google Shape;594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12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6" name="Google Shape;596;p112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7" name="Google Shape;597;p11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13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1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11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2" name="Google Shape;602;p113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3" name="Google Shape;60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1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4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14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" name="Google Shape;608;p114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9" name="Google Shape;609;p114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0" name="Google Shape;610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14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2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24"/>
          <p:cNvSpPr txBox="1"/>
          <p:nvPr>
            <p:ph idx="1" type="subTitle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 showMasterSp="0">
  <p:cSld name="Quote 2 Orange">
    <p:bg>
      <p:bgPr>
        <a:solidFill>
          <a:srgbClr val="D04A0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6"/>
          <p:cNvSpPr/>
          <p:nvPr/>
        </p:nvSpPr>
        <p:spPr>
          <a:xfrm>
            <a:off x="332185" y="1022219"/>
            <a:ext cx="653653" cy="509589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 - Subtitle">
  <p:cSld name="One Column Content - Sub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7"/>
          <p:cNvSpPr txBox="1"/>
          <p:nvPr>
            <p:ph idx="2" type="body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11" type="ftr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10" type="dt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-tekst//geel//LIJN//logoBoven">
  <p:cSld name="titel-tekst//geel//LIJN//logoBov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33" name="Google Shape;133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8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cap="flat" cmpd="sng" w="50800">
            <a:solidFill>
              <a:srgbClr val="FFEB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31"/>
          <p:cNvPicPr preferRelativeResize="0"/>
          <p:nvPr/>
        </p:nvPicPr>
        <p:blipFill rotWithShape="1">
          <a:blip r:embed="rId2">
            <a:alphaModFix/>
          </a:blip>
          <a:srcRect b="3383" l="0" r="3901" t="2631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2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0" name="Google Shape;15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3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3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4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4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159" name="Google Shape;159;p34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p35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35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5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5" name="Google Shape;16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9" name="Google Shape;169;p36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2" name="Google Shape;1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175" name="Google Shape;17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7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7" name="Google Shape;177;p37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3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8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8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4" name="Google Shape;1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9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9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9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0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40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40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7" name="Google Shape;19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4" name="Google Shape;204;p42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42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 showMasterSp="0">
  <p:cSld name="Quote 2 Orange">
    <p:bg>
      <p:bgPr>
        <a:solidFill>
          <a:srgbClr val="D04A0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43"/>
          <p:cNvSpPr/>
          <p:nvPr/>
        </p:nvSpPr>
        <p:spPr>
          <a:xfrm>
            <a:off x="332185" y="1022219"/>
            <a:ext cx="653653" cy="509589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3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 - Subtitle">
  <p:cSld name="One Column Content - Sub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4"/>
          <p:cNvSpPr txBox="1"/>
          <p:nvPr>
            <p:ph idx="1" type="subTitle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/>
        </p:txBody>
      </p:sp>
      <p:sp>
        <p:nvSpPr>
          <p:cNvPr id="213" name="Google Shape;213;p44"/>
          <p:cNvSpPr txBox="1"/>
          <p:nvPr>
            <p:ph idx="2" type="body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44"/>
          <p:cNvSpPr txBox="1"/>
          <p:nvPr>
            <p:ph idx="11" type="ftr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4"/>
          <p:cNvSpPr txBox="1"/>
          <p:nvPr>
            <p:ph idx="10" type="dt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4"/>
          <p:cNvSpPr txBox="1"/>
          <p:nvPr>
            <p:ph idx="12" type="sldNum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-tekst//geel//LIJN//logoBoven">
  <p:cSld name="titel-tekst//geel//LIJN//logoBoven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idx="1" type="body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19" name="Google Shape;21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5"/>
          <p:cNvSpPr txBox="1"/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1" name="Google Shape;221;p4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45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cap="flat" cmpd="sng" w="50800">
            <a:solidFill>
              <a:srgbClr val="FFEB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gemeen">
  <p:cSld name="Algemeen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>
            <p:ph idx="1" type="body"/>
          </p:nvPr>
        </p:nvSpPr>
        <p:spPr>
          <a:xfrm>
            <a:off x="481014" y="1414106"/>
            <a:ext cx="83724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Arial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47"/>
          <p:cNvSpPr txBox="1"/>
          <p:nvPr/>
        </p:nvSpPr>
        <p:spPr>
          <a:xfrm>
            <a:off x="481782" y="930651"/>
            <a:ext cx="62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7"/>
          <p:cNvSpPr txBox="1"/>
          <p:nvPr>
            <p:ph idx="2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47"/>
          <p:cNvSpPr txBox="1"/>
          <p:nvPr>
            <p:ph idx="3" type="body"/>
          </p:nvPr>
        </p:nvSpPr>
        <p:spPr>
          <a:xfrm>
            <a:off x="481014" y="951046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sz="20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•"/>
              <a:defRPr/>
            </a:lvl2pPr>
            <a:lvl3pPr indent="-331469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47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7"/>
          <p:cNvSpPr txBox="1"/>
          <p:nvPr/>
        </p:nvSpPr>
        <p:spPr>
          <a:xfrm>
            <a:off x="7086600" y="4868863"/>
            <a:ext cx="20574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1200" u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u="none">
              <a:solidFill>
                <a:srgbClr val="8E8E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5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3" name="Google Shape;243;p50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4" name="Google Shape;24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1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249" name="Google Shape;249;p51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52" name="Google Shape;25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2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5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orange">
  <p:cSld name="Intro orange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3"/>
          <p:cNvSpPr txBox="1"/>
          <p:nvPr>
            <p:ph idx="1" type="body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1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53"/>
          <p:cNvSpPr txBox="1"/>
          <p:nvPr>
            <p:ph idx="2" type="body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1" sz="2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53"/>
          <p:cNvSpPr txBox="1"/>
          <p:nvPr>
            <p:ph idx="3" type="body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b="1" i="0" sz="705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ange">
  <p:cSld name="Quote orang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4"/>
          <p:cNvSpPr txBox="1"/>
          <p:nvPr>
            <p:ph idx="1" type="body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0" sz="27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ext">
  <p:cSld name="Slide 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5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6" name="Google Shape;266;p55"/>
          <p:cNvSpPr txBox="1"/>
          <p:nvPr>
            <p:ph idx="1" type="body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55"/>
          <p:cNvSpPr txBox="1"/>
          <p:nvPr>
            <p:ph idx="2" type="body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55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9" name="Google Shape;269;p55"/>
          <p:cNvSpPr txBox="1"/>
          <p:nvPr>
            <p:ph idx="3" type="body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70" name="Google Shape;2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5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2" name="Google Shape;272;p55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ext without background">
  <p:cSld name="Slide text without background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7" name="Google Shape;277;p56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8" name="Google Shape;278;p56"/>
          <p:cNvSpPr txBox="1"/>
          <p:nvPr>
            <p:ph idx="1" type="body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56"/>
          <p:cNvSpPr txBox="1"/>
          <p:nvPr>
            <p:ph idx="2" type="body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56"/>
          <p:cNvSpPr txBox="1"/>
          <p:nvPr>
            <p:ph idx="3" type="body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81" name="Google Shape;28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6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 type="obj">
  <p:cSld name="OBJEC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57"/>
          <p:cNvSpPr txBox="1"/>
          <p:nvPr>
            <p:ph idx="1" type="body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indent="-406400" lvl="1" marL="9144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indent="-381000" lvl="2" marL="1371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86" name="Google Shape;286;p57"/>
          <p:cNvSpPr txBox="1"/>
          <p:nvPr>
            <p:ph idx="12" type="sldNum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Slide" showMasterSp="0" type="tx">
  <p:cSld name="TITLE_AND_BOD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lede 6" id="288" name="Google Shape;28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8"/>
          <p:cNvSpPr txBox="1"/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50">
                <a:solidFill>
                  <a:srgbClr val="53535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58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ots">
  <p:cSld name="Slide dots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9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5" name="Google Shape;295;p59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8" name="Google Shape;298;p59"/>
          <p:cNvSpPr txBox="1"/>
          <p:nvPr>
            <p:ph idx="1" type="body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59"/>
          <p:cNvSpPr txBox="1"/>
          <p:nvPr>
            <p:ph idx="2" type="body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59"/>
          <p:cNvSpPr txBox="1"/>
          <p:nvPr>
            <p:ph idx="3" type="body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301" name="Google Shape;30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9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3" name="Google Shape;303;p59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0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6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7" name="Google Shape;307;p60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08" name="Google Shape;30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61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6" name="Google Shape;316;p62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62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62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19" name="Google Shape;31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3" name="Google Shape;323;p63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26" name="Google Shape;32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329" name="Google Shape;32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4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1" name="Google Shape;331;p64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6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5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5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65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" name="Google Shape;337;p65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8" name="Google Shape;33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6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66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66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66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66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7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67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67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51" name="Google Shape;35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7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 b="38111" l="0" r="0" t="-2165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2" showMasterSp="0">
  <p:cSld name="Titel 2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9"/>
          <p:cNvSpPr/>
          <p:nvPr/>
        </p:nvSpPr>
        <p:spPr>
          <a:xfrm>
            <a:off x="1" y="-15979"/>
            <a:ext cx="6334092" cy="515948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9"/>
          <p:cNvSpPr txBox="1"/>
          <p:nvPr>
            <p:ph idx="1" type="subTitle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rmAutofit/>
          </a:bodyPr>
          <a:lstStyle>
            <a:lvl1pPr lv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362" name="Google Shape;362;p69"/>
          <p:cNvSpPr txBox="1"/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3" name="Google Shape;36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9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39550" spcFirstLastPara="1" rIns="39550" wrap="square" tIns="395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 1">
  <p:cSld name="Titel en objec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0"/>
          <p:cNvSpPr txBox="1"/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70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70"/>
          <p:cNvSpPr txBox="1"/>
          <p:nvPr>
            <p:ph idx="12" type="sldNum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 1">
  <p:cSld name="1_Titel en Inhoud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/>
          <p:nvPr>
            <p:ph idx="1" type="body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71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71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2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3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81" name="Google Shape;38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7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5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5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9" name="Google Shape;389;p75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90" name="Google Shape;39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76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6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395" name="Google Shape;395;p76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orange">
  <p:cSld name="Intro orange"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7"/>
          <p:cNvSpPr txBox="1"/>
          <p:nvPr>
            <p:ph idx="1" type="body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1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p77"/>
          <p:cNvSpPr txBox="1"/>
          <p:nvPr>
            <p:ph idx="2" type="body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1" sz="2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77"/>
          <p:cNvSpPr txBox="1"/>
          <p:nvPr>
            <p:ph idx="3" type="body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b="1" i="0" sz="705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ange">
  <p:cSld name="Quote orange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8"/>
          <p:cNvSpPr txBox="1"/>
          <p:nvPr>
            <p:ph idx="1" type="body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0" i="0" sz="27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ext">
  <p:cSld name="Slide text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9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9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07" name="Google Shape;407;p79"/>
          <p:cNvSpPr txBox="1"/>
          <p:nvPr>
            <p:ph idx="1" type="body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8" name="Google Shape;408;p79"/>
          <p:cNvSpPr txBox="1"/>
          <p:nvPr>
            <p:ph idx="2" type="body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79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0" name="Google Shape;410;p79"/>
          <p:cNvSpPr txBox="1"/>
          <p:nvPr>
            <p:ph idx="3" type="body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411" name="Google Shape;41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79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3" name="Google Shape;413;p79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ext without background">
  <p:cSld name="Slide text without background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0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6" name="Google Shape;416;p80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7" name="Google Shape;417;p80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8" name="Google Shape;418;p80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9" name="Google Shape;419;p80"/>
          <p:cNvSpPr txBox="1"/>
          <p:nvPr>
            <p:ph idx="1" type="body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p80"/>
          <p:cNvSpPr txBox="1"/>
          <p:nvPr>
            <p:ph idx="2" type="body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80"/>
          <p:cNvSpPr txBox="1"/>
          <p:nvPr>
            <p:ph idx="3" type="body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422" name="Google Shape;42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0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 type="obj">
  <p:cSld name="OBJECT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81"/>
          <p:cNvSpPr txBox="1"/>
          <p:nvPr>
            <p:ph idx="1" type="body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148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indent="-406400" lvl="1" marL="9144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indent="-381000" lvl="2" marL="1371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27" name="Google Shape;427;p81"/>
          <p:cNvSpPr txBox="1"/>
          <p:nvPr>
            <p:ph idx="12" type="sldNum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Slide" showMasterSp="0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lede 6" id="429" name="Google Shape;429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82"/>
          <p:cNvSpPr txBox="1"/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4050">
                <a:solidFill>
                  <a:srgbClr val="53535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1" type="body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82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ots">
  <p:cSld name="Slide dot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3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3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6" name="Google Shape;436;p83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7" name="Google Shape;437;p83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8" name="Google Shape;438;p83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9" name="Google Shape;439;p83"/>
          <p:cNvSpPr txBox="1"/>
          <p:nvPr>
            <p:ph idx="1" type="body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 sz="30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0" name="Google Shape;440;p83"/>
          <p:cNvSpPr txBox="1"/>
          <p:nvPr>
            <p:ph idx="2" type="body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1" name="Google Shape;441;p83"/>
          <p:cNvSpPr txBox="1"/>
          <p:nvPr>
            <p:ph idx="3" type="body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442" name="Google Shape;44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3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4" name="Google Shape;444;p83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4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84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8" name="Google Shape;448;p84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49" name="Google Shape;449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8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5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85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85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7" name="Google Shape;457;p86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8" name="Google Shape;458;p8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86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60" name="Google Shape;460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4" name="Google Shape;464;p87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67" name="Google Shape;46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470" name="Google Shape;470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8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2" name="Google Shape;472;p88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8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9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8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8" name="Google Shape;478;p89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79" name="Google Shape;47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3" name="Google Shape;483;p90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90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90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90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9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91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1" name="Google Shape;491;p91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92" name="Google Shape;492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2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92"/>
          <p:cNvPicPr preferRelativeResize="0"/>
          <p:nvPr/>
        </p:nvPicPr>
        <p:blipFill rotWithShape="1">
          <a:blip r:embed="rId3">
            <a:alphaModFix/>
          </a:blip>
          <a:srcRect b="38111" l="0" r="0" t="-2165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2" showMasterSp="0">
  <p:cSld name="Titel 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3"/>
          <p:cNvSpPr/>
          <p:nvPr/>
        </p:nvSpPr>
        <p:spPr>
          <a:xfrm>
            <a:off x="1" y="-15979"/>
            <a:ext cx="6334092" cy="515948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93"/>
          <p:cNvSpPr txBox="1"/>
          <p:nvPr>
            <p:ph idx="1" type="subTitle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rmAutofit/>
          </a:bodyPr>
          <a:lstStyle>
            <a:lvl1pPr lv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503" name="Google Shape;503;p93"/>
          <p:cNvSpPr txBox="1"/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9550" lIns="79125" spcFirstLastPara="1" rIns="79125" wrap="square" tIns="39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4" name="Google Shape;50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93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39550" spcFirstLastPara="1" rIns="39550" wrap="square" tIns="395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 1">
  <p:cSld name="Titel en objec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4"/>
          <p:cNvSpPr txBox="1"/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8" name="Google Shape;508;p94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Google Shape;509;p94"/>
          <p:cNvSpPr txBox="1"/>
          <p:nvPr>
            <p:ph idx="12" type="sldNum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 1">
  <p:cSld name="1_Titel en Inhoud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5"/>
          <p:cNvSpPr txBox="1"/>
          <p:nvPr>
            <p:ph idx="1" type="body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2" name="Google Shape;512;p95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95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2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7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97"/>
          <p:cNvPicPr preferRelativeResize="0"/>
          <p:nvPr/>
        </p:nvPicPr>
        <p:blipFill rotWithShape="1">
          <a:blip r:embed="rId2">
            <a:alphaModFix/>
          </a:blip>
          <a:srcRect b="0" l="0" r="9181" t="0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b="1" lang="en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9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8" name="Google Shape;528;p99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29" name="Google Shape;529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00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00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534" name="Google Shape;534;p100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_rechte lijn">
  <p:cSld name="Leeg_rechte lijn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1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0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101"/>
          <p:cNvSpPr txBox="1"/>
          <p:nvPr>
            <p:ph idx="2" type="body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101"/>
          <p:cNvSpPr txBox="1"/>
          <p:nvPr>
            <p:ph idx="3" type="body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10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ge_dia">
  <p:cSld name="1_Lege_dia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2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02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102"/>
          <p:cNvSpPr txBox="1"/>
          <p:nvPr>
            <p:ph idx="2" type="body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102"/>
          <p:cNvSpPr txBox="1"/>
          <p:nvPr>
            <p:ph idx="3" type="body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p102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3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9" name="Google Shape;549;p103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03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03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103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_dia">
  <p:cSld name="Highlight_dia">
    <p:bg>
      <p:bgPr>
        <a:solidFill>
          <a:srgbClr val="FFEB00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4"/>
          <p:cNvSpPr txBox="1"/>
          <p:nvPr>
            <p:ph idx="1" type="body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555" name="Google Shape;55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5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105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105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57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63.xml"/><Relationship Id="rId6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80.xml"/><Relationship Id="rId24" Type="http://schemas.openxmlformats.org/officeDocument/2006/relationships/theme" Target="../theme/theme7.xml"/><Relationship Id="rId12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6.xml"/><Relationship Id="rId6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9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4" name="Google Shape;234;p48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5" name="Google Shape;235;p48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48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48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2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5" name="Google Shape;375;p72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6" name="Google Shape;376;p72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72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72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6" name="Google Shape;516;p96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7" name="Google Shape;517;p96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96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96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2.jpg"/><Relationship Id="rId4" Type="http://schemas.openxmlformats.org/officeDocument/2006/relationships/image" Target="../media/image77.png"/><Relationship Id="rId5" Type="http://schemas.openxmlformats.org/officeDocument/2006/relationships/image" Target="../media/image6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0.png"/><Relationship Id="rId4" Type="http://schemas.openxmlformats.org/officeDocument/2006/relationships/image" Target="../media/image78.png"/><Relationship Id="rId5" Type="http://schemas.openxmlformats.org/officeDocument/2006/relationships/image" Target="../media/image8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9.jpg"/><Relationship Id="rId4" Type="http://schemas.openxmlformats.org/officeDocument/2006/relationships/image" Target="../media/image8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jpg"/><Relationship Id="rId4" Type="http://schemas.openxmlformats.org/officeDocument/2006/relationships/image" Target="../media/image8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png"/><Relationship Id="rId4" Type="http://schemas.openxmlformats.org/officeDocument/2006/relationships/hyperlink" Target="https://app.mural.co/t/beadvtc7549/m/beadvtc7549/1638466452592/a2cb114a13735e693e609b2eec5fd818127bdb31?sender=uebe47a55b4237413c26d5449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0.jpg"/><Relationship Id="rId4" Type="http://schemas.openxmlformats.org/officeDocument/2006/relationships/image" Target="../media/image9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7.xml"/><Relationship Id="rId3" Type="http://schemas.openxmlformats.org/officeDocument/2006/relationships/hyperlink" Target="mailto:laurens.vercauteren@vlaanderen.be" TargetMode="External"/><Relationship Id="rId4" Type="http://schemas.openxmlformats.org/officeDocument/2006/relationships/hyperlink" Target="mailto:jitse.de.cock@vlaanderen.be" TargetMode="External"/><Relationship Id="rId5" Type="http://schemas.openxmlformats.org/officeDocument/2006/relationships/hyperlink" Target="mailto:eva.derore@vlaanderen.be" TargetMode="External"/><Relationship Id="rId6" Type="http://schemas.openxmlformats.org/officeDocument/2006/relationships/image" Target="../media/image92.png"/><Relationship Id="rId7" Type="http://schemas.openxmlformats.org/officeDocument/2006/relationships/hyperlink" Target="https://github.com/Informatievlaanderen/OSLOthema-DoelgerichtDigitaalTransformeren/issue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overheid.vlaanderen.be/opleiding/oslo-doelgericht-digitaal-transformeren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4.png"/><Relationship Id="rId4" Type="http://schemas.openxmlformats.org/officeDocument/2006/relationships/image" Target="../media/image68.png"/><Relationship Id="rId5" Type="http://schemas.openxmlformats.org/officeDocument/2006/relationships/hyperlink" Target="https://app.mural.co/t/beadvtc7549/m/beadvtc7549/1638466452592/a2cb114a13735e693e609b2eec5fd818127bdb31?sender=uebe47a55b4237413c26d544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115"/>
          <p:cNvPicPr preferRelativeResize="0"/>
          <p:nvPr/>
        </p:nvPicPr>
        <p:blipFill rotWithShape="1">
          <a:blip r:embed="rId4">
            <a:alphaModFix/>
          </a:blip>
          <a:srcRect b="4671" l="34230" r="36948" t="9462"/>
          <a:stretch/>
        </p:blipFill>
        <p:spPr>
          <a:xfrm>
            <a:off x="4265875" y="0"/>
            <a:ext cx="487812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115"/>
          <p:cNvGrpSpPr/>
          <p:nvPr/>
        </p:nvGrpSpPr>
        <p:grpSpPr>
          <a:xfrm>
            <a:off x="-104800" y="0"/>
            <a:ext cx="5559015" cy="5187392"/>
            <a:chOff x="0" y="0"/>
            <a:chExt cx="8134350" cy="6858001"/>
          </a:xfrm>
        </p:grpSpPr>
        <p:sp>
          <p:nvSpPr>
            <p:cNvPr id="618" name="Google Shape;618;p115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fmla="val 268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15"/>
            <p:cNvSpPr/>
            <p:nvPr/>
          </p:nvSpPr>
          <p:spPr>
            <a:xfrm>
              <a:off x="0" y="0"/>
              <a:ext cx="52959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115"/>
          <p:cNvSpPr txBox="1"/>
          <p:nvPr/>
        </p:nvSpPr>
        <p:spPr>
          <a:xfrm>
            <a:off x="511351" y="1844195"/>
            <a:ext cx="52035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OSLO Doelgericht 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Digitaal Transformeren</a:t>
            </a:r>
            <a:endParaRPr/>
          </a:p>
        </p:txBody>
      </p:sp>
      <p:sp>
        <p:nvSpPr>
          <p:cNvPr id="621" name="Google Shape;621;p115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15"/>
          <p:cNvSpPr txBox="1"/>
          <p:nvPr/>
        </p:nvSpPr>
        <p:spPr>
          <a:xfrm>
            <a:off x="511360" y="46793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Digitaal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Vlaanderen</a:t>
            </a:r>
            <a:endParaRPr/>
          </a:p>
        </p:txBody>
      </p:sp>
      <p:pic>
        <p:nvPicPr>
          <p:cNvPr id="623" name="Google Shape;623;p115"/>
          <p:cNvPicPr preferRelativeResize="0"/>
          <p:nvPr/>
        </p:nvPicPr>
        <p:blipFill rotWithShape="1">
          <a:blip r:embed="rId5">
            <a:alphaModFix/>
          </a:blip>
          <a:srcRect b="0" l="5320" r="0" t="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15"/>
          <p:cNvSpPr txBox="1"/>
          <p:nvPr/>
        </p:nvSpPr>
        <p:spPr>
          <a:xfrm>
            <a:off x="511360" y="44147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Virtuele thematische werkgroep - Microsoft Teams</a:t>
            </a:r>
            <a:endParaRPr/>
          </a:p>
        </p:txBody>
      </p:sp>
      <p:sp>
        <p:nvSpPr>
          <p:cNvPr id="625" name="Google Shape;625;p115"/>
          <p:cNvSpPr txBox="1"/>
          <p:nvPr/>
        </p:nvSpPr>
        <p:spPr>
          <a:xfrm>
            <a:off x="511361" y="3268272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/>
              <a:t>Welkom! We starten om 9:05.</a:t>
            </a:r>
            <a:br>
              <a:rPr b="1" i="0" lang="en" sz="1550" u="none" cap="none" strike="noStrike">
                <a:solidFill>
                  <a:srgbClr val="000000"/>
                </a:solidFill>
              </a:rPr>
            </a:br>
            <a:endParaRPr b="1" i="0" sz="155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Dinsdag 14 december </a:t>
            </a:r>
            <a:r>
              <a:rPr b="1" i="0" lang="en" sz="1400" u="none" cap="none" strike="noStrike">
                <a:solidFill>
                  <a:srgbClr val="000000"/>
                </a:solidFill>
              </a:rPr>
              <a:t>2021</a:t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>
                <a:solidFill>
                  <a:srgbClr val="4C4C4C"/>
                </a:solidFill>
              </a:rPr>
              <a:t>Terugblik business werkgroep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776" name="Google Shape;776;p12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5"/>
          <p:cNvSpPr/>
          <p:nvPr/>
        </p:nvSpPr>
        <p:spPr>
          <a:xfrm>
            <a:off x="648459" y="1423940"/>
            <a:ext cx="8073600" cy="600000"/>
          </a:xfrm>
          <a:prstGeom prst="rect">
            <a:avLst/>
          </a:prstGeom>
          <a:solidFill>
            <a:srgbClr val="FFFCCC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25"/>
          <p:cNvSpPr txBox="1"/>
          <p:nvPr/>
        </p:nvSpPr>
        <p:spPr>
          <a:xfrm>
            <a:off x="628651" y="273845"/>
            <a:ext cx="7886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van het </a:t>
            </a:r>
            <a:r>
              <a:rPr b="1" lang="en" sz="3200"/>
              <a:t>traject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25"/>
          <p:cNvSpPr/>
          <p:nvPr/>
        </p:nvSpPr>
        <p:spPr>
          <a:xfrm>
            <a:off x="648459" y="945378"/>
            <a:ext cx="8073600" cy="489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Het in kaart brengen, definiëren en standaardiseren van informatie met betrekking tot cultureel aanbod en vraag.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25"/>
          <p:cNvSpPr/>
          <p:nvPr/>
        </p:nvSpPr>
        <p:spPr>
          <a:xfrm>
            <a:off x="648459" y="1567301"/>
            <a:ext cx="80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Ontwikkeling van een duurzaam </a:t>
            </a:r>
            <a:r>
              <a:rPr b="1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applicatieprofiel</a:t>
            </a: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b="1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vocabularium</a:t>
            </a: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25"/>
          <p:cNvSpPr txBox="1"/>
          <p:nvPr>
            <p:ph idx="4294967295" type="body"/>
          </p:nvPr>
        </p:nvSpPr>
        <p:spPr>
          <a:xfrm>
            <a:off x="648450" y="2243025"/>
            <a:ext cx="80385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volgen de OSLO methodiek, wat betekent dat: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starten van use cases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zoveel mogelijk aligneren met bestaande standaarden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zelf zaken definiëren waar nodig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Balans tussen breed gedragen standaard &amp; edge cases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6"/>
          <p:cNvSpPr txBox="1"/>
          <p:nvPr/>
        </p:nvSpPr>
        <p:spPr>
          <a:xfrm>
            <a:off x="628650" y="273850"/>
            <a:ext cx="6173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" sz="3100"/>
              <a:t>Terugblik business werkgroep (1)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26"/>
          <p:cNvSpPr/>
          <p:nvPr/>
        </p:nvSpPr>
        <p:spPr>
          <a:xfrm>
            <a:off x="1240250" y="2200300"/>
            <a:ext cx="28227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introductie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Semantische interoperabiliteit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Technische interoperabiliteit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Uitwisselen van data</a:t>
            </a:r>
            <a:b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Hergebruiken van data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26"/>
          <p:cNvSpPr/>
          <p:nvPr/>
        </p:nvSpPr>
        <p:spPr>
          <a:xfrm>
            <a:off x="5069100" y="2200300"/>
            <a:ext cx="30540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zijn de verschillende use cases?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concepten kunnen we capteren uit deze use cases?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bestaande standaarden of informatiemodellen bestaan reeds waarop we kunnen verder werken?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825" y="1396429"/>
            <a:ext cx="775550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8325" y="1396425"/>
            <a:ext cx="775550" cy="7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7"/>
          <p:cNvSpPr txBox="1"/>
          <p:nvPr/>
        </p:nvSpPr>
        <p:spPr>
          <a:xfrm>
            <a:off x="628650" y="273850"/>
            <a:ext cx="6173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" sz="3100"/>
              <a:t>Terugblik  business werkgroep (2)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27"/>
          <p:cNvSpPr/>
          <p:nvPr/>
        </p:nvSpPr>
        <p:spPr>
          <a:xfrm>
            <a:off x="628650" y="1497225"/>
            <a:ext cx="81633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Heel veel input rond use cases, concepten en standaarden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Niet mogelijk om alle use cases mee te nemen voor dit traject want:</a:t>
            </a:r>
            <a:endParaRPr b="1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Meeste use cases reeds vastgelegd na afronding voorafgaande business case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Meer functionele use cases die minder high-level zijn dan wat beoogd wordt voor een standaard.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Deze en volgende thematische werkgroepen vastleggen </a:t>
            </a:r>
            <a:r>
              <a:rPr b="1" lang="en"/>
              <a:t>welke concepten essentieel</a:t>
            </a:r>
            <a:r>
              <a:rPr lang="en"/>
              <a:t> zijn en welke niet.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u="none" cap="none" strike="noStrike">
              <a:solidFill>
                <a:srgbClr val="000000"/>
              </a:solidFill>
            </a:endParaRPr>
          </a:p>
        </p:txBody>
      </p:sp>
      <p:pic>
        <p:nvPicPr>
          <p:cNvPr id="801" name="Google Shape;801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3100" y="1248400"/>
            <a:ext cx="775550" cy="7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8"/>
          <p:cNvSpPr txBox="1"/>
          <p:nvPr/>
        </p:nvSpPr>
        <p:spPr>
          <a:xfrm>
            <a:off x="628651" y="273845"/>
            <a:ext cx="7886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van </a:t>
            </a:r>
            <a:r>
              <a:rPr b="1" lang="en" sz="3200"/>
              <a:t>deze werkgroep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28"/>
          <p:cNvSpPr txBox="1"/>
          <p:nvPr>
            <p:ph idx="4294967295" type="body"/>
          </p:nvPr>
        </p:nvSpPr>
        <p:spPr>
          <a:xfrm>
            <a:off x="648450" y="1124900"/>
            <a:ext cx="80385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op belangrijkste klassen en hun onderlinge relaties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op hergebruik van standaarden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werkgroepen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op reeds toegevoegde klassen en hun relaties.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Attributen zullen voornamelijk in volgende werkgroepen aan bod komen.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Klassen die nice-to-have zijn kunnen besproken worden in volgende werkgroepen.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Codelijsten (ter illustratie), datatypes, ...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662" y="640352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2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  <p:sp>
        <p:nvSpPr>
          <p:cNvPr id="814" name="Google Shape;814;p129"/>
          <p:cNvSpPr/>
          <p:nvPr/>
        </p:nvSpPr>
        <p:spPr>
          <a:xfrm>
            <a:off x="5282400" y="3426750"/>
            <a:ext cx="3861600" cy="1716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29"/>
          <p:cNvSpPr/>
          <p:nvPr/>
        </p:nvSpPr>
        <p:spPr>
          <a:xfrm>
            <a:off x="6210150" y="3617200"/>
            <a:ext cx="27339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Ja/nee vragen</a:t>
            </a:r>
            <a:r>
              <a:rPr lang="en" sz="1600">
                <a:solidFill>
                  <a:schemeClr val="lt1"/>
                </a:solidFill>
              </a:rPr>
              <a:t> kunnen beantwoord worden via de chat: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Akkoord = +1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Niet akkoord = - 1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Onverschillig = 0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descr="Down Chevron Circle&#10;" id="816" name="Google Shape;816;p129"/>
          <p:cNvSpPr/>
          <p:nvPr/>
        </p:nvSpPr>
        <p:spPr>
          <a:xfrm>
            <a:off x="5506550" y="3942481"/>
            <a:ext cx="479425" cy="477838"/>
          </a:xfrm>
          <a:custGeom>
            <a:rect b="b" l="l" r="r" t="t"/>
            <a:pathLst>
              <a:path extrusionOk="0" h="200" w="20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29"/>
          <p:cNvSpPr/>
          <p:nvPr/>
        </p:nvSpPr>
        <p:spPr>
          <a:xfrm>
            <a:off x="5282400" y="1771350"/>
            <a:ext cx="3861600" cy="16431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29"/>
          <p:cNvSpPr/>
          <p:nvPr/>
        </p:nvSpPr>
        <p:spPr>
          <a:xfrm>
            <a:off x="5985975" y="18332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Gebruik het </a:t>
            </a:r>
            <a:r>
              <a:rPr b="1" lang="en" sz="1600">
                <a:solidFill>
                  <a:schemeClr val="dk2"/>
                </a:solidFill>
              </a:rPr>
              <a:t>handje</a:t>
            </a:r>
            <a:r>
              <a:rPr lang="en" sz="1600">
                <a:solidFill>
                  <a:schemeClr val="dk2"/>
                </a:solidFill>
              </a:rPr>
              <a:t> als je iets wilt zeggen. Interactie wordt aangemoedigd!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819" name="Google Shape;819;p129"/>
          <p:cNvPicPr preferRelativeResize="0"/>
          <p:nvPr/>
        </p:nvPicPr>
        <p:blipFill rotWithShape="1">
          <a:blip r:embed="rId4">
            <a:alphaModFix/>
          </a:blip>
          <a:srcRect b="14944" l="0" r="0" t="0"/>
          <a:stretch/>
        </p:blipFill>
        <p:spPr>
          <a:xfrm>
            <a:off x="5419736" y="2360050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29"/>
          <p:cNvSpPr/>
          <p:nvPr/>
        </p:nvSpPr>
        <p:spPr>
          <a:xfrm>
            <a:off x="5282400" y="0"/>
            <a:ext cx="3861600" cy="1771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129"/>
          <p:cNvSpPr/>
          <p:nvPr/>
        </p:nvSpPr>
        <p:spPr>
          <a:xfrm>
            <a:off x="5419725" y="16515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Vragen, opmerkingen en voorstellen kunnen via de chatfunctie meegedeeld worden. Interactie wordt aangemoedigd!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descr="Help Question&#10;" id="822" name="Google Shape;822;p129"/>
          <p:cNvSpPr/>
          <p:nvPr/>
        </p:nvSpPr>
        <p:spPr>
          <a:xfrm>
            <a:off x="8408306" y="721594"/>
            <a:ext cx="481013" cy="48101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30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>
                <a:solidFill>
                  <a:srgbClr val="4C4C4C"/>
                </a:solidFill>
              </a:rPr>
              <a:t>UML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828" name="Google Shape;828;p130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Voornaamste concepten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829" name="Google Shape;829;p130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31"/>
          <p:cNvSpPr txBox="1"/>
          <p:nvPr/>
        </p:nvSpPr>
        <p:spPr>
          <a:xfrm>
            <a:off x="764600" y="1305200"/>
            <a:ext cx="68811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BASISCONCEPTEN UML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Doorheen de verschillende thematische werkgroepen zullen we het model verder uitbouwen in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volgende slides zullen kort de concepten toelichten op basis van een korte use case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 voor het uitleggen van de voornaamste UML concepten:</a:t>
            </a:r>
            <a:r>
              <a:rPr lang="en" sz="1100"/>
              <a:t>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Adoptie van een dier uit het asiel door een persoon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Unified Modeling Language </a:t>
            </a:r>
            <a:r>
              <a:rPr b="1" lang="en" sz="3200"/>
              <a:t>(UML)</a:t>
            </a:r>
            <a:endParaRPr b="1"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132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841" name="Google Shape;841;p13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3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132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844" name="Google Shape;844;p13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3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6" name="Google Shape;846;p132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847" name="Google Shape;847;p13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3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132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850" name="Google Shape;850;p13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3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2" name="Google Shape;852;p132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Concepten of klassen</a:t>
            </a:r>
            <a:endParaRPr b="1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7" name="Google Shape;857;p133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8" name="Google Shape;858;p133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9" name="Google Shape;859;p133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0" name="Google Shape;860;p133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1" name="Google Shape;861;p133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2" name="Google Shape;862;p133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33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33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5" name="Google Shape;865;p133"/>
          <p:cNvCxnSpPr/>
          <p:nvPr/>
        </p:nvCxnSpPr>
        <p:spPr>
          <a:xfrm rot="10800000">
            <a:off x="6456542" y="2230845"/>
            <a:ext cx="0" cy="1129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6" name="Google Shape;866;p133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7" name="Google Shape;867;p133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contactpersoon</a:t>
            </a: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bij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133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869" name="Google Shape;869;p13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3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" name="Google Shape;871;p133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872" name="Google Shape;872;p13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3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133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875" name="Google Shape;875;p13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3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133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878" name="Google Shape;878;p13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3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133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Relaties</a:t>
            </a:r>
            <a:endParaRPr b="1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</a:t>
            </a:r>
            <a:r>
              <a:rPr b="1" lang="en" sz="3200"/>
              <a:t> van vandaag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16"/>
          <p:cNvSpPr/>
          <p:nvPr/>
        </p:nvSpPr>
        <p:spPr>
          <a:xfrm>
            <a:off x="1841675" y="1992838"/>
            <a:ext cx="1568700" cy="1568700"/>
          </a:xfrm>
          <a:prstGeom prst="ellipse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16"/>
          <p:cNvSpPr/>
          <p:nvPr/>
        </p:nvSpPr>
        <p:spPr>
          <a:xfrm>
            <a:off x="1955550" y="1992838"/>
            <a:ext cx="1568700" cy="156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38" y="2353798"/>
            <a:ext cx="846775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16"/>
          <p:cNvSpPr/>
          <p:nvPr/>
        </p:nvSpPr>
        <p:spPr>
          <a:xfrm>
            <a:off x="4337375" y="1660250"/>
            <a:ext cx="4291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73636"/>
                </a:solidFill>
              </a:rPr>
              <a:t>Terugblik op de business werkgroep</a:t>
            </a:r>
            <a:endParaRPr sz="1100"/>
          </a:p>
        </p:txBody>
      </p:sp>
      <p:sp>
        <p:nvSpPr>
          <p:cNvPr id="635" name="Google Shape;635;p116"/>
          <p:cNvSpPr/>
          <p:nvPr/>
        </p:nvSpPr>
        <p:spPr>
          <a:xfrm>
            <a:off x="4306750" y="2641138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73636"/>
                </a:solidFill>
              </a:rPr>
              <a:t>Voorstelling sneuvelmodel</a:t>
            </a:r>
            <a:endParaRPr sz="1100"/>
          </a:p>
        </p:txBody>
      </p:sp>
      <p:grpSp>
        <p:nvGrpSpPr>
          <p:cNvPr id="636" name="Google Shape;636;p116"/>
          <p:cNvGrpSpPr/>
          <p:nvPr/>
        </p:nvGrpSpPr>
        <p:grpSpPr>
          <a:xfrm>
            <a:off x="3768950" y="1598050"/>
            <a:ext cx="457200" cy="457200"/>
            <a:chOff x="2770" y="965"/>
            <a:chExt cx="302" cy="302"/>
          </a:xfrm>
        </p:grpSpPr>
        <p:sp>
          <p:nvSpPr>
            <p:cNvPr id="637" name="Google Shape;637;p116"/>
            <p:cNvSpPr/>
            <p:nvPr/>
          </p:nvSpPr>
          <p:spPr>
            <a:xfrm>
              <a:off x="2770" y="965"/>
              <a:ext cx="302" cy="302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89" y="289"/>
                  </a:moveTo>
                  <a:lnTo>
                    <a:pt x="13" y="289"/>
                  </a:lnTo>
                  <a:lnTo>
                    <a:pt x="13" y="13"/>
                  </a:lnTo>
                  <a:lnTo>
                    <a:pt x="289" y="13"/>
                  </a:lnTo>
                  <a:lnTo>
                    <a:pt x="289" y="2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16"/>
            <p:cNvSpPr/>
            <p:nvPr/>
          </p:nvSpPr>
          <p:spPr>
            <a:xfrm>
              <a:off x="2863" y="1023"/>
              <a:ext cx="116" cy="185"/>
            </a:xfrm>
            <a:custGeom>
              <a:rect b="b" l="l" r="r" t="t"/>
              <a:pathLst>
                <a:path extrusionOk="0" h="354" w="221">
                  <a:moveTo>
                    <a:pt x="0" y="118"/>
                  </a:moveTo>
                  <a:cubicBezTo>
                    <a:pt x="0" y="100"/>
                    <a:pt x="2" y="84"/>
                    <a:pt x="8" y="70"/>
                  </a:cubicBezTo>
                  <a:cubicBezTo>
                    <a:pt x="13" y="55"/>
                    <a:pt x="21" y="43"/>
                    <a:pt x="31" y="33"/>
                  </a:cubicBezTo>
                  <a:cubicBezTo>
                    <a:pt x="41" y="22"/>
                    <a:pt x="53" y="14"/>
                    <a:pt x="68" y="9"/>
                  </a:cubicBezTo>
                  <a:cubicBezTo>
                    <a:pt x="82" y="3"/>
                    <a:pt x="98" y="0"/>
                    <a:pt x="116" y="0"/>
                  </a:cubicBezTo>
                  <a:cubicBezTo>
                    <a:pt x="131" y="0"/>
                    <a:pt x="144" y="2"/>
                    <a:pt x="157" y="7"/>
                  </a:cubicBezTo>
                  <a:cubicBezTo>
                    <a:pt x="170" y="11"/>
                    <a:pt x="181" y="17"/>
                    <a:pt x="191" y="26"/>
                  </a:cubicBezTo>
                  <a:cubicBezTo>
                    <a:pt x="200" y="34"/>
                    <a:pt x="208" y="44"/>
                    <a:pt x="213" y="56"/>
                  </a:cubicBezTo>
                  <a:cubicBezTo>
                    <a:pt x="219" y="69"/>
                    <a:pt x="221" y="82"/>
                    <a:pt x="221" y="98"/>
                  </a:cubicBezTo>
                  <a:cubicBezTo>
                    <a:pt x="221" y="109"/>
                    <a:pt x="220" y="119"/>
                    <a:pt x="218" y="127"/>
                  </a:cubicBezTo>
                  <a:cubicBezTo>
                    <a:pt x="215" y="135"/>
                    <a:pt x="212" y="143"/>
                    <a:pt x="208" y="148"/>
                  </a:cubicBezTo>
                  <a:cubicBezTo>
                    <a:pt x="204" y="154"/>
                    <a:pt x="199" y="160"/>
                    <a:pt x="194" y="164"/>
                  </a:cubicBezTo>
                  <a:cubicBezTo>
                    <a:pt x="189" y="169"/>
                    <a:pt x="184" y="174"/>
                    <a:pt x="179" y="178"/>
                  </a:cubicBezTo>
                  <a:cubicBezTo>
                    <a:pt x="173" y="183"/>
                    <a:pt x="167" y="188"/>
                    <a:pt x="162" y="193"/>
                  </a:cubicBezTo>
                  <a:cubicBezTo>
                    <a:pt x="157" y="198"/>
                    <a:pt x="152" y="203"/>
                    <a:pt x="148" y="209"/>
                  </a:cubicBezTo>
                  <a:cubicBezTo>
                    <a:pt x="144" y="215"/>
                    <a:pt x="141" y="222"/>
                    <a:pt x="139" y="231"/>
                  </a:cubicBezTo>
                  <a:cubicBezTo>
                    <a:pt x="137" y="239"/>
                    <a:pt x="136" y="248"/>
                    <a:pt x="136" y="260"/>
                  </a:cubicBezTo>
                  <a:cubicBezTo>
                    <a:pt x="84" y="260"/>
                    <a:pt x="84" y="260"/>
                    <a:pt x="84" y="260"/>
                  </a:cubicBezTo>
                  <a:cubicBezTo>
                    <a:pt x="84" y="246"/>
                    <a:pt x="85" y="234"/>
                    <a:pt x="86" y="224"/>
                  </a:cubicBezTo>
                  <a:cubicBezTo>
                    <a:pt x="88" y="214"/>
                    <a:pt x="90" y="206"/>
                    <a:pt x="93" y="198"/>
                  </a:cubicBezTo>
                  <a:cubicBezTo>
                    <a:pt x="96" y="191"/>
                    <a:pt x="100" y="184"/>
                    <a:pt x="105" y="178"/>
                  </a:cubicBezTo>
                  <a:cubicBezTo>
                    <a:pt x="110" y="173"/>
                    <a:pt x="115" y="167"/>
                    <a:pt x="122" y="162"/>
                  </a:cubicBezTo>
                  <a:cubicBezTo>
                    <a:pt x="127" y="157"/>
                    <a:pt x="132" y="153"/>
                    <a:pt x="136" y="149"/>
                  </a:cubicBezTo>
                  <a:cubicBezTo>
                    <a:pt x="141" y="145"/>
                    <a:pt x="145" y="141"/>
                    <a:pt x="149" y="136"/>
                  </a:cubicBezTo>
                  <a:cubicBezTo>
                    <a:pt x="153" y="132"/>
                    <a:pt x="156" y="126"/>
                    <a:pt x="158" y="121"/>
                  </a:cubicBezTo>
                  <a:cubicBezTo>
                    <a:pt x="160" y="115"/>
                    <a:pt x="161" y="108"/>
                    <a:pt x="161" y="100"/>
                  </a:cubicBezTo>
                  <a:cubicBezTo>
                    <a:pt x="161" y="90"/>
                    <a:pt x="159" y="82"/>
                    <a:pt x="156" y="75"/>
                  </a:cubicBezTo>
                  <a:cubicBezTo>
                    <a:pt x="152" y="68"/>
                    <a:pt x="148" y="62"/>
                    <a:pt x="143" y="58"/>
                  </a:cubicBezTo>
                  <a:cubicBezTo>
                    <a:pt x="139" y="54"/>
                    <a:pt x="133" y="51"/>
                    <a:pt x="128" y="49"/>
                  </a:cubicBezTo>
                  <a:cubicBezTo>
                    <a:pt x="122" y="47"/>
                    <a:pt x="118" y="46"/>
                    <a:pt x="113" y="46"/>
                  </a:cubicBezTo>
                  <a:cubicBezTo>
                    <a:pt x="93" y="46"/>
                    <a:pt x="79" y="53"/>
                    <a:pt x="69" y="66"/>
                  </a:cubicBezTo>
                  <a:cubicBezTo>
                    <a:pt x="60" y="79"/>
                    <a:pt x="55" y="96"/>
                    <a:pt x="55" y="118"/>
                  </a:cubicBezTo>
                  <a:lnTo>
                    <a:pt x="0" y="118"/>
                  </a:lnTo>
                  <a:close/>
                  <a:moveTo>
                    <a:pt x="77" y="293"/>
                  </a:moveTo>
                  <a:cubicBezTo>
                    <a:pt x="141" y="293"/>
                    <a:pt x="141" y="293"/>
                    <a:pt x="141" y="293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77" y="354"/>
                    <a:pt x="77" y="354"/>
                    <a:pt x="77" y="354"/>
                  </a:cubicBezTo>
                  <a:lnTo>
                    <a:pt x="77" y="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116"/>
          <p:cNvSpPr/>
          <p:nvPr/>
        </p:nvSpPr>
        <p:spPr>
          <a:xfrm>
            <a:off x="3768950" y="2545632"/>
            <a:ext cx="457200" cy="463137"/>
          </a:xfrm>
          <a:custGeom>
            <a:rect b="b" l="l" r="r" t="t"/>
            <a:pathLst>
              <a:path extrusionOk="0" h="78" w="77">
                <a:moveTo>
                  <a:pt x="0" y="0"/>
                </a:moveTo>
                <a:lnTo>
                  <a:pt x="0" y="78"/>
                </a:lnTo>
                <a:lnTo>
                  <a:pt x="77" y="78"/>
                </a:lnTo>
                <a:lnTo>
                  <a:pt x="77" y="0"/>
                </a:lnTo>
                <a:lnTo>
                  <a:pt x="0" y="0"/>
                </a:lnTo>
                <a:close/>
                <a:moveTo>
                  <a:pt x="74" y="74"/>
                </a:moveTo>
                <a:lnTo>
                  <a:pt x="28" y="74"/>
                </a:lnTo>
                <a:lnTo>
                  <a:pt x="28" y="23"/>
                </a:lnTo>
                <a:lnTo>
                  <a:pt x="38" y="33"/>
                </a:lnTo>
                <a:lnTo>
                  <a:pt x="40" y="30"/>
                </a:lnTo>
                <a:lnTo>
                  <a:pt x="26" y="16"/>
                </a:lnTo>
                <a:lnTo>
                  <a:pt x="12" y="30"/>
                </a:lnTo>
                <a:lnTo>
                  <a:pt x="14" y="33"/>
                </a:lnTo>
                <a:lnTo>
                  <a:pt x="24" y="23"/>
                </a:lnTo>
                <a:lnTo>
                  <a:pt x="24" y="74"/>
                </a:lnTo>
                <a:lnTo>
                  <a:pt x="3" y="74"/>
                </a:lnTo>
                <a:lnTo>
                  <a:pt x="3" y="3"/>
                </a:lnTo>
                <a:lnTo>
                  <a:pt x="49" y="3"/>
                </a:lnTo>
                <a:lnTo>
                  <a:pt x="49" y="55"/>
                </a:lnTo>
                <a:lnTo>
                  <a:pt x="39" y="45"/>
                </a:lnTo>
                <a:lnTo>
                  <a:pt x="37" y="47"/>
                </a:lnTo>
                <a:lnTo>
                  <a:pt x="51" y="62"/>
                </a:lnTo>
                <a:lnTo>
                  <a:pt x="65" y="47"/>
                </a:lnTo>
                <a:lnTo>
                  <a:pt x="63" y="45"/>
                </a:lnTo>
                <a:lnTo>
                  <a:pt x="53" y="55"/>
                </a:lnTo>
                <a:lnTo>
                  <a:pt x="53" y="3"/>
                </a:lnTo>
                <a:lnTo>
                  <a:pt x="74" y="3"/>
                </a:lnTo>
                <a:lnTo>
                  <a:pt x="74" y="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16"/>
          <p:cNvSpPr/>
          <p:nvPr/>
        </p:nvSpPr>
        <p:spPr>
          <a:xfrm>
            <a:off x="4306750" y="3594675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73636"/>
                </a:solidFill>
              </a:rPr>
              <a:t>Interactieve brainstorm</a:t>
            </a:r>
            <a:endParaRPr sz="1100"/>
          </a:p>
        </p:txBody>
      </p:sp>
      <p:grpSp>
        <p:nvGrpSpPr>
          <p:cNvPr id="641" name="Google Shape;641;p116"/>
          <p:cNvGrpSpPr/>
          <p:nvPr/>
        </p:nvGrpSpPr>
        <p:grpSpPr>
          <a:xfrm>
            <a:off x="3768953" y="3499147"/>
            <a:ext cx="457150" cy="457157"/>
            <a:chOff x="4143375" y="39688"/>
            <a:chExt cx="1338263" cy="1339849"/>
          </a:xfrm>
        </p:grpSpPr>
        <p:sp>
          <p:nvSpPr>
            <p:cNvPr id="642" name="Google Shape;642;p116"/>
            <p:cNvSpPr/>
            <p:nvPr/>
          </p:nvSpPr>
          <p:spPr>
            <a:xfrm>
              <a:off x="4143375" y="39688"/>
              <a:ext cx="1338263" cy="1339849"/>
            </a:xfrm>
            <a:custGeom>
              <a:rect b="b" l="l" r="r" t="t"/>
              <a:pathLst>
                <a:path extrusionOk="0" h="576" w="576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411"/>
                    <a:pt x="179" y="411"/>
                    <a:pt x="179" y="411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30" y="375"/>
                    <a:pt x="104" y="324"/>
                    <a:pt x="104" y="270"/>
                  </a:cubicBezTo>
                  <a:cubicBezTo>
                    <a:pt x="104" y="191"/>
                    <a:pt x="166" y="120"/>
                    <a:pt x="248" y="104"/>
                  </a:cubicBezTo>
                  <a:cubicBezTo>
                    <a:pt x="248" y="104"/>
                    <a:pt x="263" y="100"/>
                    <a:pt x="285" y="100"/>
                  </a:cubicBezTo>
                  <a:cubicBezTo>
                    <a:pt x="311" y="100"/>
                    <a:pt x="329" y="105"/>
                    <a:pt x="329" y="105"/>
                  </a:cubicBezTo>
                  <a:cubicBezTo>
                    <a:pt x="420" y="126"/>
                    <a:pt x="448" y="216"/>
                    <a:pt x="478" y="311"/>
                  </a:cubicBezTo>
                  <a:cubicBezTo>
                    <a:pt x="481" y="320"/>
                    <a:pt x="484" y="329"/>
                    <a:pt x="486" y="337"/>
                  </a:cubicBezTo>
                  <a:cubicBezTo>
                    <a:pt x="435" y="337"/>
                    <a:pt x="435" y="337"/>
                    <a:pt x="435" y="33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30"/>
                    <a:pt x="415" y="450"/>
                    <a:pt x="391" y="450"/>
                  </a:cubicBezTo>
                  <a:cubicBezTo>
                    <a:pt x="341" y="450"/>
                    <a:pt x="341" y="450"/>
                    <a:pt x="341" y="450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1" y="551"/>
                  </a:moveTo>
                  <a:cubicBezTo>
                    <a:pt x="366" y="551"/>
                    <a:pt x="366" y="551"/>
                    <a:pt x="366" y="551"/>
                  </a:cubicBezTo>
                  <a:cubicBezTo>
                    <a:pt x="366" y="474"/>
                    <a:pt x="366" y="474"/>
                    <a:pt x="366" y="474"/>
                  </a:cubicBezTo>
                  <a:cubicBezTo>
                    <a:pt x="391" y="474"/>
                    <a:pt x="391" y="474"/>
                    <a:pt x="391" y="474"/>
                  </a:cubicBezTo>
                  <a:cubicBezTo>
                    <a:pt x="429" y="474"/>
                    <a:pt x="460" y="444"/>
                    <a:pt x="460" y="406"/>
                  </a:cubicBezTo>
                  <a:cubicBezTo>
                    <a:pt x="460" y="362"/>
                    <a:pt x="460" y="362"/>
                    <a:pt x="460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7" y="362"/>
                    <a:pt x="504" y="359"/>
                    <a:pt x="508" y="353"/>
                  </a:cubicBezTo>
                  <a:cubicBezTo>
                    <a:pt x="512" y="348"/>
                    <a:pt x="513" y="340"/>
                    <a:pt x="511" y="334"/>
                  </a:cubicBezTo>
                  <a:cubicBezTo>
                    <a:pt x="508" y="324"/>
                    <a:pt x="505" y="314"/>
                    <a:pt x="502" y="304"/>
                  </a:cubicBezTo>
                  <a:cubicBezTo>
                    <a:pt x="470" y="204"/>
                    <a:pt x="438" y="102"/>
                    <a:pt x="329" y="80"/>
                  </a:cubicBezTo>
                  <a:cubicBezTo>
                    <a:pt x="329" y="80"/>
                    <a:pt x="310" y="75"/>
                    <a:pt x="290" y="75"/>
                  </a:cubicBezTo>
                  <a:cubicBezTo>
                    <a:pt x="269" y="75"/>
                    <a:pt x="248" y="79"/>
                    <a:pt x="248" y="79"/>
                  </a:cubicBezTo>
                  <a:cubicBezTo>
                    <a:pt x="153" y="96"/>
                    <a:pt x="80" y="178"/>
                    <a:pt x="80" y="270"/>
                  </a:cubicBezTo>
                  <a:cubicBezTo>
                    <a:pt x="80" y="330"/>
                    <a:pt x="107" y="387"/>
                    <a:pt x="154" y="423"/>
                  </a:cubicBezTo>
                  <a:cubicBezTo>
                    <a:pt x="154" y="551"/>
                    <a:pt x="154" y="551"/>
                    <a:pt x="154" y="551"/>
                  </a:cubicBezTo>
                  <a:cubicBezTo>
                    <a:pt x="25" y="551"/>
                    <a:pt x="25" y="551"/>
                    <a:pt x="25" y="551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551" y="24"/>
                    <a:pt x="551" y="24"/>
                    <a:pt x="551" y="24"/>
                  </a:cubicBezTo>
                  <a:lnTo>
                    <a:pt x="551" y="5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16"/>
            <p:cNvSpPr/>
            <p:nvPr/>
          </p:nvSpPr>
          <p:spPr>
            <a:xfrm>
              <a:off x="4438650" y="474663"/>
              <a:ext cx="339725" cy="339725"/>
            </a:xfrm>
            <a:custGeom>
              <a:rect b="b" l="l" r="r" t="t"/>
              <a:pathLst>
                <a:path extrusionOk="0" h="146" w="146">
                  <a:moveTo>
                    <a:pt x="128" y="56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5" y="34"/>
                    <a:pt x="114" y="32"/>
                    <a:pt x="112" y="31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9" y="18"/>
                    <a:pt x="87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8" y="17"/>
                    <a:pt x="56" y="18"/>
                    <a:pt x="53" y="1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4"/>
                    <a:pt x="31" y="3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9"/>
                    <a:pt x="1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7"/>
                    <a:pt x="18" y="88"/>
                    <a:pt x="18" y="9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2"/>
                    <a:pt x="32" y="113"/>
                    <a:pt x="33" y="11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6" y="128"/>
                    <a:pt x="59" y="129"/>
                    <a:pt x="61" y="129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8" y="128"/>
                    <a:pt x="90" y="128"/>
                    <a:pt x="93" y="12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3"/>
                    <a:pt x="115" y="112"/>
                    <a:pt x="11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28" y="89"/>
                    <a:pt x="129" y="87"/>
                    <a:pt x="129" y="85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28" y="58"/>
                    <a:pt x="128" y="56"/>
                  </a:cubicBezTo>
                  <a:close/>
                  <a:moveTo>
                    <a:pt x="40" y="73"/>
                  </a:moveTo>
                  <a:cubicBezTo>
                    <a:pt x="40" y="55"/>
                    <a:pt x="55" y="40"/>
                    <a:pt x="73" y="40"/>
                  </a:cubicBezTo>
                  <a:cubicBezTo>
                    <a:pt x="91" y="40"/>
                    <a:pt x="106" y="55"/>
                    <a:pt x="106" y="73"/>
                  </a:cubicBezTo>
                  <a:cubicBezTo>
                    <a:pt x="106" y="91"/>
                    <a:pt x="91" y="106"/>
                    <a:pt x="73" y="106"/>
                  </a:cubicBezTo>
                  <a:cubicBezTo>
                    <a:pt x="55" y="106"/>
                    <a:pt x="40" y="91"/>
                    <a:pt x="40" y="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16"/>
            <p:cNvSpPr/>
            <p:nvPr/>
          </p:nvSpPr>
          <p:spPr>
            <a:xfrm>
              <a:off x="4765675" y="338138"/>
              <a:ext cx="254000" cy="252413"/>
            </a:xfrm>
            <a:custGeom>
              <a:rect b="b" l="l" r="r" t="t"/>
              <a:pathLst>
                <a:path extrusionOk="0" h="109" w="109">
                  <a:moveTo>
                    <a:pt x="87" y="100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84" y="86"/>
                    <a:pt x="86" y="84"/>
                    <a:pt x="88" y="82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7"/>
                    <a:pt x="98" y="54"/>
                    <a:pt x="97" y="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6" y="26"/>
                    <a:pt x="84" y="24"/>
                    <a:pt x="82" y="22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12"/>
                    <a:pt x="53" y="12"/>
                    <a:pt x="50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3"/>
                    <a:pt x="24" y="25"/>
                    <a:pt x="22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5"/>
                    <a:pt x="12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53" y="98"/>
                    <a:pt x="55" y="98"/>
                  </a:cubicBezTo>
                  <a:cubicBezTo>
                    <a:pt x="56" y="98"/>
                    <a:pt x="58" y="98"/>
                    <a:pt x="59" y="98"/>
                  </a:cubicBezTo>
                  <a:cubicBezTo>
                    <a:pt x="64" y="109"/>
                    <a:pt x="64" y="109"/>
                    <a:pt x="64" y="109"/>
                  </a:cubicBezTo>
                  <a:lnTo>
                    <a:pt x="87" y="100"/>
                  </a:lnTo>
                  <a:close/>
                  <a:moveTo>
                    <a:pt x="47" y="72"/>
                  </a:moveTo>
                  <a:cubicBezTo>
                    <a:pt x="43" y="70"/>
                    <a:pt x="39" y="66"/>
                    <a:pt x="38" y="62"/>
                  </a:cubicBezTo>
                  <a:cubicBezTo>
                    <a:pt x="36" y="57"/>
                    <a:pt x="36" y="52"/>
                    <a:pt x="38" y="48"/>
                  </a:cubicBezTo>
                  <a:cubicBezTo>
                    <a:pt x="40" y="43"/>
                    <a:pt x="43" y="40"/>
                    <a:pt x="48" y="38"/>
                  </a:cubicBezTo>
                  <a:cubicBezTo>
                    <a:pt x="50" y="37"/>
                    <a:pt x="52" y="37"/>
                    <a:pt x="55" y="37"/>
                  </a:cubicBezTo>
                  <a:cubicBezTo>
                    <a:pt x="57" y="37"/>
                    <a:pt x="59" y="37"/>
                    <a:pt x="62" y="38"/>
                  </a:cubicBezTo>
                  <a:cubicBezTo>
                    <a:pt x="66" y="40"/>
                    <a:pt x="70" y="44"/>
                    <a:pt x="72" y="48"/>
                  </a:cubicBezTo>
                  <a:cubicBezTo>
                    <a:pt x="73" y="53"/>
                    <a:pt x="73" y="58"/>
                    <a:pt x="71" y="62"/>
                  </a:cubicBezTo>
                  <a:cubicBezTo>
                    <a:pt x="69" y="67"/>
                    <a:pt x="66" y="70"/>
                    <a:pt x="61" y="72"/>
                  </a:cubicBezTo>
                  <a:cubicBezTo>
                    <a:pt x="57" y="74"/>
                    <a:pt x="52" y="74"/>
                    <a:pt x="47" y="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34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34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34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34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34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34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contactpersoon bij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134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892" name="Google Shape;892;p134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34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4" name="Google Shape;894;p134"/>
          <p:cNvGrpSpPr/>
          <p:nvPr/>
        </p:nvGrpSpPr>
        <p:grpSpPr>
          <a:xfrm>
            <a:off x="5573675" y="1206012"/>
            <a:ext cx="1863000" cy="1145711"/>
            <a:chOff x="1500425" y="1244963"/>
            <a:chExt cx="1863000" cy="1145711"/>
          </a:xfrm>
        </p:grpSpPr>
        <p:sp>
          <p:nvSpPr>
            <p:cNvPr id="895" name="Google Shape;895;p134"/>
            <p:cNvSpPr/>
            <p:nvPr/>
          </p:nvSpPr>
          <p:spPr>
            <a:xfrm>
              <a:off x="1500425" y="1559374"/>
              <a:ext cx="1863000" cy="83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34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7" name="Google Shape;897;p134"/>
          <p:cNvGrpSpPr/>
          <p:nvPr/>
        </p:nvGrpSpPr>
        <p:grpSpPr>
          <a:xfrm>
            <a:off x="1500425" y="3519088"/>
            <a:ext cx="1863000" cy="1145718"/>
            <a:chOff x="1500425" y="1244963"/>
            <a:chExt cx="1863000" cy="1145718"/>
          </a:xfrm>
        </p:grpSpPr>
        <p:sp>
          <p:nvSpPr>
            <p:cNvPr id="898" name="Google Shape;898;p134"/>
            <p:cNvSpPr/>
            <p:nvPr/>
          </p:nvSpPr>
          <p:spPr>
            <a:xfrm>
              <a:off x="1500425" y="1559381"/>
              <a:ext cx="1863000" cy="83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34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134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901" name="Google Shape;901;p134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34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3" name="Google Shape;903;p134"/>
          <p:cNvSpPr txBox="1"/>
          <p:nvPr/>
        </p:nvSpPr>
        <p:spPr>
          <a:xfrm>
            <a:off x="1500425" y="15180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34"/>
          <p:cNvSpPr txBox="1"/>
          <p:nvPr/>
        </p:nvSpPr>
        <p:spPr>
          <a:xfrm>
            <a:off x="5525050" y="37841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34"/>
          <p:cNvSpPr txBox="1"/>
          <p:nvPr/>
        </p:nvSpPr>
        <p:spPr>
          <a:xfrm>
            <a:off x="1500025" y="3833500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geboortedatum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34"/>
          <p:cNvSpPr txBox="1"/>
          <p:nvPr/>
        </p:nvSpPr>
        <p:spPr>
          <a:xfrm>
            <a:off x="5573675" y="1532688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straat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huisnummer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busnummer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postcode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gemeente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7" name="Google Shape;907;p134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8" name="Google Shape;908;p134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9" name="Google Shape;909;p134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0" name="Google Shape;910;p134"/>
          <p:cNvCxnSpPr/>
          <p:nvPr/>
        </p:nvCxnSpPr>
        <p:spPr>
          <a:xfrm rot="10800000">
            <a:off x="6456542" y="2510820"/>
            <a:ext cx="0" cy="925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1" name="Google Shape;911;p134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2" name="Google Shape;912;p134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Attribuëring</a:t>
            </a:r>
            <a:endParaRPr b="1"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5"/>
          <p:cNvSpPr txBox="1"/>
          <p:nvPr>
            <p:ph idx="4294967295" type="title"/>
          </p:nvPr>
        </p:nvSpPr>
        <p:spPr>
          <a:xfrm>
            <a:off x="272175" y="-24375"/>
            <a:ext cx="9027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Voorbeeld: OSLO Persoon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135"/>
          <p:cNvPicPr preferRelativeResize="0"/>
          <p:nvPr/>
        </p:nvPicPr>
        <p:blipFill rotWithShape="1">
          <a:blip r:embed="rId3">
            <a:alphaModFix/>
          </a:blip>
          <a:srcRect b="22226" l="954" r="688" t="1837"/>
          <a:stretch/>
        </p:blipFill>
        <p:spPr>
          <a:xfrm>
            <a:off x="1120575" y="44000"/>
            <a:ext cx="8023424" cy="505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3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3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>
                <a:solidFill>
                  <a:srgbClr val="4C4C4C"/>
                </a:solidFill>
              </a:rPr>
              <a:t>Sneuvelmodel opbouwen aan de hand van use cases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930" name="Google Shape;930;p13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37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8"/>
          <p:cNvSpPr txBox="1"/>
          <p:nvPr>
            <p:ph idx="1" type="body"/>
          </p:nvPr>
        </p:nvSpPr>
        <p:spPr>
          <a:xfrm>
            <a:off x="540000" y="119475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287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Een </a:t>
            </a:r>
            <a:r>
              <a:rPr b="1" lang="en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specifieke situatie voor gegevensuitwisseling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waarvoor de datastandaard gebruikt kan worden.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3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is een use case?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3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Toelichting storyline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39"/>
          <p:cNvSpPr txBox="1"/>
          <p:nvPr>
            <p:ph idx="1" type="body"/>
          </p:nvPr>
        </p:nvSpPr>
        <p:spPr>
          <a:xfrm>
            <a:off x="540000" y="1535775"/>
            <a:ext cx="80640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3530" lvl="0" marL="457200" rtl="0" algn="l">
              <a:spcBef>
                <a:spcPts val="300"/>
              </a:spcBef>
              <a:spcAft>
                <a:spcPts val="0"/>
              </a:spcAft>
              <a:buSzPts val="118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Storylines dienen om jullie door het model te leiden.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SzPts val="85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Klassen worden ingevuld met concrete data om het model beter begrijpbaar te maken.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SzPts val="85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 wil niet zeggen dat het model enkel van toepassing is op deze ene storyline (hier: de muzieksector).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03530" lvl="0" marL="457200" rtl="0" algn="l">
              <a:spcBef>
                <a:spcPts val="300"/>
              </a:spcBef>
              <a:spcAft>
                <a:spcPts val="0"/>
              </a:spcAft>
              <a:buSzPts val="118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Volgende workshops zullen andere storylines aan bod komen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82575" lvl="1" marL="914400" rtl="0" algn="l">
              <a:spcBef>
                <a:spcPts val="0"/>
              </a:spcBef>
              <a:spcAft>
                <a:spcPts val="0"/>
              </a:spcAft>
              <a:buSzPts val="85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Bijvoorbeeld: sociaal-cultureel werk, amateurkunsten, hybride evenementen (lid van theatergezelschap neemt deel aan een dansworkshop), ...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elp Question&#10;" id="944" name="Google Shape;944;p139"/>
          <p:cNvSpPr/>
          <p:nvPr/>
        </p:nvSpPr>
        <p:spPr>
          <a:xfrm>
            <a:off x="494868" y="1444694"/>
            <a:ext cx="481013" cy="481013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6"/>
                  <a:pt x="45" y="200"/>
                  <a:pt x="100" y="200"/>
                </a:cubicBezTo>
                <a:cubicBezTo>
                  <a:pt x="155" y="200"/>
                  <a:pt x="200" y="156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10" y="150"/>
                </a:moveTo>
                <a:cubicBezTo>
                  <a:pt x="88" y="150"/>
                  <a:pt x="88" y="150"/>
                  <a:pt x="88" y="150"/>
                </a:cubicBezTo>
                <a:cubicBezTo>
                  <a:pt x="88" y="129"/>
                  <a:pt x="88" y="129"/>
                  <a:pt x="88" y="129"/>
                </a:cubicBezTo>
                <a:cubicBezTo>
                  <a:pt x="110" y="129"/>
                  <a:pt x="110" y="129"/>
                  <a:pt x="110" y="129"/>
                </a:cubicBezTo>
                <a:lnTo>
                  <a:pt x="110" y="150"/>
                </a:lnTo>
                <a:close/>
                <a:moveTo>
                  <a:pt x="132" y="88"/>
                </a:moveTo>
                <a:cubicBezTo>
                  <a:pt x="131" y="90"/>
                  <a:pt x="129" y="93"/>
                  <a:pt x="127" y="95"/>
                </a:cubicBezTo>
                <a:cubicBezTo>
                  <a:pt x="126" y="97"/>
                  <a:pt x="124" y="99"/>
                  <a:pt x="122" y="100"/>
                </a:cubicBezTo>
                <a:cubicBezTo>
                  <a:pt x="120" y="101"/>
                  <a:pt x="118" y="103"/>
                  <a:pt x="116" y="104"/>
                </a:cubicBezTo>
                <a:cubicBezTo>
                  <a:pt x="114" y="106"/>
                  <a:pt x="113" y="107"/>
                  <a:pt x="111" y="109"/>
                </a:cubicBezTo>
                <a:cubicBezTo>
                  <a:pt x="110" y="111"/>
                  <a:pt x="109" y="113"/>
                  <a:pt x="109" y="11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90" y="115"/>
                  <a:pt x="90" y="115"/>
                  <a:pt x="90" y="115"/>
                </a:cubicBezTo>
                <a:cubicBezTo>
                  <a:pt x="90" y="111"/>
                  <a:pt x="91" y="108"/>
                  <a:pt x="92" y="105"/>
                </a:cubicBezTo>
                <a:cubicBezTo>
                  <a:pt x="94" y="103"/>
                  <a:pt x="95" y="100"/>
                  <a:pt x="97" y="98"/>
                </a:cubicBezTo>
                <a:cubicBezTo>
                  <a:pt x="98" y="97"/>
                  <a:pt x="100" y="95"/>
                  <a:pt x="102" y="94"/>
                </a:cubicBezTo>
                <a:cubicBezTo>
                  <a:pt x="104" y="92"/>
                  <a:pt x="105" y="91"/>
                  <a:pt x="107" y="89"/>
                </a:cubicBezTo>
                <a:cubicBezTo>
                  <a:pt x="108" y="88"/>
                  <a:pt x="110" y="87"/>
                  <a:pt x="111" y="85"/>
                </a:cubicBezTo>
                <a:cubicBezTo>
                  <a:pt x="112" y="83"/>
                  <a:pt x="112" y="81"/>
                  <a:pt x="112" y="79"/>
                </a:cubicBezTo>
                <a:cubicBezTo>
                  <a:pt x="112" y="75"/>
                  <a:pt x="111" y="71"/>
                  <a:pt x="109" y="69"/>
                </a:cubicBezTo>
                <a:cubicBezTo>
                  <a:pt x="107" y="67"/>
                  <a:pt x="104" y="66"/>
                  <a:pt x="100" y="66"/>
                </a:cubicBezTo>
                <a:cubicBezTo>
                  <a:pt x="98" y="66"/>
                  <a:pt x="96" y="67"/>
                  <a:pt x="94" y="68"/>
                </a:cubicBezTo>
                <a:cubicBezTo>
                  <a:pt x="92" y="69"/>
                  <a:pt x="91" y="70"/>
                  <a:pt x="90" y="72"/>
                </a:cubicBezTo>
                <a:cubicBezTo>
                  <a:pt x="88" y="73"/>
                  <a:pt x="88" y="75"/>
                  <a:pt x="87" y="77"/>
                </a:cubicBezTo>
                <a:cubicBezTo>
                  <a:pt x="86" y="79"/>
                  <a:pt x="86" y="82"/>
                  <a:pt x="86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66" y="79"/>
                  <a:pt x="67" y="75"/>
                  <a:pt x="69" y="71"/>
                </a:cubicBezTo>
                <a:cubicBezTo>
                  <a:pt x="70" y="67"/>
                  <a:pt x="72" y="63"/>
                  <a:pt x="75" y="60"/>
                </a:cubicBezTo>
                <a:cubicBezTo>
                  <a:pt x="78" y="57"/>
                  <a:pt x="82" y="55"/>
                  <a:pt x="86" y="53"/>
                </a:cubicBezTo>
                <a:cubicBezTo>
                  <a:pt x="90" y="51"/>
                  <a:pt x="94" y="50"/>
                  <a:pt x="99" y="50"/>
                </a:cubicBezTo>
                <a:cubicBezTo>
                  <a:pt x="106" y="50"/>
                  <a:pt x="111" y="51"/>
                  <a:pt x="116" y="53"/>
                </a:cubicBezTo>
                <a:cubicBezTo>
                  <a:pt x="120" y="55"/>
                  <a:pt x="123" y="57"/>
                  <a:pt x="126" y="60"/>
                </a:cubicBezTo>
                <a:cubicBezTo>
                  <a:pt x="129" y="62"/>
                  <a:pt x="131" y="65"/>
                  <a:pt x="132" y="68"/>
                </a:cubicBezTo>
                <a:cubicBezTo>
                  <a:pt x="133" y="71"/>
                  <a:pt x="133" y="74"/>
                  <a:pt x="133" y="77"/>
                </a:cubicBezTo>
                <a:cubicBezTo>
                  <a:pt x="133" y="81"/>
                  <a:pt x="133" y="85"/>
                  <a:pt x="132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ook&#10;" id="945" name="Google Shape;945;p139"/>
          <p:cNvSpPr/>
          <p:nvPr/>
        </p:nvSpPr>
        <p:spPr>
          <a:xfrm>
            <a:off x="494075" y="2628206"/>
            <a:ext cx="482600" cy="376238"/>
          </a:xfrm>
          <a:custGeom>
            <a:rect b="b" l="l" r="r" t="t"/>
            <a:pathLst>
              <a:path extrusionOk="0" h="237" w="304">
                <a:moveTo>
                  <a:pt x="263" y="0"/>
                </a:moveTo>
                <a:lnTo>
                  <a:pt x="108" y="157"/>
                </a:lnTo>
                <a:lnTo>
                  <a:pt x="40" y="88"/>
                </a:lnTo>
                <a:lnTo>
                  <a:pt x="0" y="128"/>
                </a:lnTo>
                <a:lnTo>
                  <a:pt x="108" y="237"/>
                </a:lnTo>
                <a:lnTo>
                  <a:pt x="304" y="41"/>
                </a:lnTo>
                <a:lnTo>
                  <a:pt x="2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rial"/>
                <a:ea typeface="Arial"/>
                <a:cs typeface="Arial"/>
                <a:sym typeface="Arial"/>
              </a:rPr>
              <a:t>Storyline</a:t>
            </a:r>
            <a:endParaRPr b="1"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40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Fien wil graag naar een concert gaan in de Ancienne Belgique dat plaatsvindt tijdens het BRDCST festival.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2" name="Google Shape;952;p140"/>
          <p:cNvPicPr preferRelativeResize="0"/>
          <p:nvPr/>
        </p:nvPicPr>
        <p:blipFill rotWithShape="1">
          <a:blip r:embed="rId3">
            <a:alphaModFix/>
          </a:blip>
          <a:srcRect b="70606" l="56287" r="34449" t="10623"/>
          <a:stretch/>
        </p:blipFill>
        <p:spPr>
          <a:xfrm>
            <a:off x="3376100" y="2571750"/>
            <a:ext cx="1579402" cy="22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813" y="2850069"/>
            <a:ext cx="3079175" cy="18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41"/>
          <p:cNvSpPr/>
          <p:nvPr/>
        </p:nvSpPr>
        <p:spPr>
          <a:xfrm>
            <a:off x="539115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9" name="Google Shape;959;p141"/>
          <p:cNvSpPr txBox="1"/>
          <p:nvPr/>
        </p:nvSpPr>
        <p:spPr>
          <a:xfrm>
            <a:off x="628650" y="273850"/>
            <a:ext cx="4762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</a:t>
            </a:r>
            <a:r>
              <a:rPr b="1" lang="en" sz="2700"/>
              <a:t>Agent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41"/>
          <p:cNvSpPr txBox="1"/>
          <p:nvPr/>
        </p:nvSpPr>
        <p:spPr>
          <a:xfrm>
            <a:off x="628650" y="864200"/>
            <a:ext cx="3856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 aan deze storyline te beginnen moeten we eerst zorgen dat de personen en organisaties binnen dit model acties kunnen ondernemen. Dit doen we door hen </a:t>
            </a: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Agents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 maken.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41"/>
          <p:cNvSpPr txBox="1"/>
          <p:nvPr/>
        </p:nvSpPr>
        <p:spPr>
          <a:xfrm>
            <a:off x="5521800" y="2764125"/>
            <a:ext cx="318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Agent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wordt overgenomen uit OSLO-Generiek.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Persoon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wordt overgenomen uit OSLO-Persoon.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Organisatie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wordt overgenomen uit OSLO-Organisatie.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62" name="Google Shape;962;p141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963" name="Google Shape;96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141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966" name="Google Shape;966;p141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41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8" name="Google Shape;968;p141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969" name="Google Shape;969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1" name="Google Shape;971;p141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972" name="Google Shape;972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4" name="Google Shape;974;p141"/>
          <p:cNvCxnSpPr>
            <a:stCxn id="963" idx="2"/>
            <a:endCxn id="970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75" name="Google Shape;975;p141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976" name="Google Shape;976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8" name="Google Shape;978;p141"/>
          <p:cNvCxnSpPr>
            <a:stCxn id="977" idx="0"/>
            <a:endCxn id="969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79" name="Google Shape;979;p141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980" name="Google Shape;980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141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983" name="Google Shape;98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5" name="Google Shape;985;p141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986" name="Google Shape;986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88" name="Google Shape;988;p141"/>
          <p:cNvCxnSpPr>
            <a:stCxn id="981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141"/>
          <p:cNvCxnSpPr>
            <a:endCxn id="983" idx="1"/>
          </p:cNvCxnSpPr>
          <p:nvPr/>
        </p:nvCxnSpPr>
        <p:spPr>
          <a:xfrm flipH="1" rot="10800000">
            <a:off x="6686540" y="650849"/>
            <a:ext cx="227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141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1" name="Google Shape;991;p141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992" name="Google Shape;992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4" name="Google Shape;994;p141"/>
          <p:cNvCxnSpPr>
            <a:endCxn id="992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141"/>
          <p:cNvCxnSpPr>
            <a:stCxn id="966" idx="3"/>
            <a:endCxn id="980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141"/>
          <p:cNvCxnSpPr>
            <a:stCxn id="976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7" name="Google Shape;997;p141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998" name="Google Shape;998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41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001" name="Google Shape;1001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3" name="Google Shape;1003;p141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004" name="Google Shape;1004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p141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007" name="Google Shape;1007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Google Shape;1009;p141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010" name="Google Shape;1010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141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013" name="Google Shape;101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15" name="Google Shape;1015;p141"/>
          <p:cNvCxnSpPr>
            <a:stCxn id="966" idx="2"/>
            <a:endCxn id="1005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141"/>
          <p:cNvCxnSpPr>
            <a:stCxn id="1004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141"/>
          <p:cNvCxnSpPr>
            <a:stCxn id="1007" idx="3"/>
          </p:cNvCxnSpPr>
          <p:nvPr/>
        </p:nvCxnSpPr>
        <p:spPr>
          <a:xfrm flipH="1" rot="10800000">
            <a:off x="5786841" y="174779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41"/>
          <p:cNvCxnSpPr>
            <a:stCxn id="1010" idx="3"/>
          </p:cNvCxnSpPr>
          <p:nvPr/>
        </p:nvCxnSpPr>
        <p:spPr>
          <a:xfrm flipH="1" rot="10800000">
            <a:off x="5786841" y="2024024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141"/>
          <p:cNvCxnSpPr>
            <a:stCxn id="1013" idx="3"/>
          </p:cNvCxnSpPr>
          <p:nvPr/>
        </p:nvCxnSpPr>
        <p:spPr>
          <a:xfrm flipH="1" rot="10800000">
            <a:off x="5786841" y="230024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0" name="Google Shape;1020;p141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021" name="Google Shape;1021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3" name="Google Shape;1023;p141"/>
          <p:cNvCxnSpPr>
            <a:stCxn id="980" idx="2"/>
            <a:endCxn id="1002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41"/>
          <p:cNvCxnSpPr>
            <a:stCxn id="1001" idx="2"/>
            <a:endCxn id="1022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141"/>
          <p:cNvCxnSpPr>
            <a:stCxn id="992" idx="2"/>
            <a:endCxn id="999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6" name="Google Shape;1026;p141"/>
          <p:cNvGrpSpPr/>
          <p:nvPr/>
        </p:nvGrpSpPr>
        <p:grpSpPr>
          <a:xfrm>
            <a:off x="7262627" y="1584376"/>
            <a:ext cx="212739" cy="172975"/>
            <a:chOff x="3915500" y="3855877"/>
            <a:chExt cx="539400" cy="346157"/>
          </a:xfrm>
        </p:grpSpPr>
        <p:sp>
          <p:nvSpPr>
            <p:cNvPr id="1027" name="Google Shape;1027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141"/>
          <p:cNvGrpSpPr/>
          <p:nvPr/>
        </p:nvGrpSpPr>
        <p:grpSpPr>
          <a:xfrm>
            <a:off x="7262627" y="1860601"/>
            <a:ext cx="212739" cy="172975"/>
            <a:chOff x="3915500" y="3855877"/>
            <a:chExt cx="539400" cy="346157"/>
          </a:xfrm>
        </p:grpSpPr>
        <p:sp>
          <p:nvSpPr>
            <p:cNvPr id="1030" name="Google Shape;1030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141"/>
          <p:cNvGrpSpPr/>
          <p:nvPr/>
        </p:nvGrpSpPr>
        <p:grpSpPr>
          <a:xfrm>
            <a:off x="7262627" y="2136826"/>
            <a:ext cx="212739" cy="172975"/>
            <a:chOff x="3915500" y="3855877"/>
            <a:chExt cx="539400" cy="346157"/>
          </a:xfrm>
        </p:grpSpPr>
        <p:sp>
          <p:nvSpPr>
            <p:cNvPr id="1033" name="Google Shape;103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35" name="Google Shape;1035;p141"/>
          <p:cNvCxnSpPr/>
          <p:nvPr/>
        </p:nvCxnSpPr>
        <p:spPr>
          <a:xfrm flipH="1">
            <a:off x="7025797" y="1584363"/>
            <a:ext cx="300" cy="6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141"/>
          <p:cNvCxnSpPr>
            <a:stCxn id="1027" idx="1"/>
          </p:cNvCxnSpPr>
          <p:nvPr/>
        </p:nvCxnSpPr>
        <p:spPr>
          <a:xfrm flipH="1">
            <a:off x="7025627" y="1696262"/>
            <a:ext cx="237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141"/>
          <p:cNvCxnSpPr/>
          <p:nvPr/>
        </p:nvCxnSpPr>
        <p:spPr>
          <a:xfrm rot="10800000">
            <a:off x="7030427" y="1968887"/>
            <a:ext cx="23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141"/>
          <p:cNvCxnSpPr>
            <a:stCxn id="1033" idx="1"/>
          </p:cNvCxnSpPr>
          <p:nvPr/>
        </p:nvCxnSpPr>
        <p:spPr>
          <a:xfrm flipH="1">
            <a:off x="7020827" y="2248712"/>
            <a:ext cx="241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141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141"/>
          <p:cNvCxnSpPr>
            <a:stCxn id="972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1" name="Google Shape;1041;p141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042" name="Google Shape;1042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141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045" name="Google Shape;1045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141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048" name="Google Shape;1048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0" name="Google Shape;1050;p141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051" name="Google Shape;1051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3" name="Google Shape;1053;p141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054" name="Google Shape;1054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6" name="Google Shape;1056;p141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057" name="Google Shape;1057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141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060" name="Google Shape;1060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2" name="Google Shape;1062;p141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063" name="Google Shape;106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141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066" name="Google Shape;1066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141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069" name="Google Shape;1069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1" name="Google Shape;1071;p141"/>
          <p:cNvCxnSpPr>
            <a:stCxn id="1054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141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141"/>
          <p:cNvCxnSpPr/>
          <p:nvPr/>
        </p:nvCxnSpPr>
        <p:spPr>
          <a:xfrm flipH="1" rot="10800000">
            <a:off x="7726754" y="833487"/>
            <a:ext cx="202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141"/>
          <p:cNvCxnSpPr>
            <a:stCxn id="1064" idx="0"/>
            <a:endCxn id="1060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5" name="Google Shape;1075;p141"/>
          <p:cNvCxnSpPr>
            <a:stCxn id="1067" idx="0"/>
            <a:endCxn id="1060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6" name="Google Shape;1076;p141"/>
          <p:cNvCxnSpPr>
            <a:stCxn id="1070" idx="0"/>
            <a:endCxn id="1066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7" name="Google Shape;1077;p141"/>
          <p:cNvSpPr/>
          <p:nvPr/>
        </p:nvSpPr>
        <p:spPr>
          <a:xfrm>
            <a:off x="2556749" y="2231852"/>
            <a:ext cx="12480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78" name="Google Shape;1078;p141"/>
          <p:cNvSpPr/>
          <p:nvPr/>
        </p:nvSpPr>
        <p:spPr>
          <a:xfrm>
            <a:off x="2556748" y="1972476"/>
            <a:ext cx="1248000" cy="27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41"/>
          <p:cNvSpPr/>
          <p:nvPr/>
        </p:nvSpPr>
        <p:spPr>
          <a:xfrm>
            <a:off x="1308749" y="3300877"/>
            <a:ext cx="12480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80" name="Google Shape;1080;p141"/>
          <p:cNvSpPr/>
          <p:nvPr/>
        </p:nvSpPr>
        <p:spPr>
          <a:xfrm>
            <a:off x="1308750" y="2962175"/>
            <a:ext cx="1248000" cy="338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Persoon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41"/>
          <p:cNvSpPr/>
          <p:nvPr/>
        </p:nvSpPr>
        <p:spPr>
          <a:xfrm>
            <a:off x="1308749" y="4202727"/>
            <a:ext cx="12480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82" name="Google Shape;1082;p141"/>
          <p:cNvSpPr/>
          <p:nvPr/>
        </p:nvSpPr>
        <p:spPr>
          <a:xfrm>
            <a:off x="1308750" y="3864025"/>
            <a:ext cx="1248000" cy="338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Organisatie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3" name="Google Shape;1083;p141"/>
          <p:cNvCxnSpPr>
            <a:stCxn id="1077" idx="2"/>
            <a:endCxn id="1081" idx="3"/>
          </p:cNvCxnSpPr>
          <p:nvPr/>
        </p:nvCxnSpPr>
        <p:spPr>
          <a:xfrm rot="5400000">
            <a:off x="1994099" y="3237902"/>
            <a:ext cx="1749300" cy="624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141"/>
          <p:cNvCxnSpPr/>
          <p:nvPr/>
        </p:nvCxnSpPr>
        <p:spPr>
          <a:xfrm rot="10800000">
            <a:off x="6144016" y="1520699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5" name="Google Shape;1085;p141"/>
          <p:cNvCxnSpPr>
            <a:stCxn id="1079" idx="3"/>
            <a:endCxn id="1077" idx="2"/>
          </p:cNvCxnSpPr>
          <p:nvPr/>
        </p:nvCxnSpPr>
        <p:spPr>
          <a:xfrm flipH="1" rot="10800000">
            <a:off x="2556749" y="2675377"/>
            <a:ext cx="624000" cy="84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2"/>
          <p:cNvSpPr/>
          <p:nvPr/>
        </p:nvSpPr>
        <p:spPr>
          <a:xfrm>
            <a:off x="53958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42"/>
          <p:cNvSpPr txBox="1"/>
          <p:nvPr/>
        </p:nvSpPr>
        <p:spPr>
          <a:xfrm>
            <a:off x="628650" y="273850"/>
            <a:ext cx="48219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</a:t>
            </a:r>
            <a:r>
              <a:rPr b="1" lang="en" sz="3000"/>
              <a:t> - Participant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42"/>
          <p:cNvSpPr txBox="1"/>
          <p:nvPr/>
        </p:nvSpPr>
        <p:spPr>
          <a:xfrm>
            <a:off x="628650" y="864200"/>
            <a:ext cx="3835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is een participant van culturele activiteiten.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Fien is 32 jaar en heeft de Belgische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identiteit.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Ze behaalde een masterdiploma in de literatuurwetenschappen.</a:t>
            </a:r>
            <a:endParaRPr b="1" sz="13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42"/>
          <p:cNvSpPr/>
          <p:nvPr/>
        </p:nvSpPr>
        <p:spPr>
          <a:xfrm>
            <a:off x="1447799" y="2864150"/>
            <a:ext cx="2197500" cy="109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42"/>
          <p:cNvSpPr/>
          <p:nvPr/>
        </p:nvSpPr>
        <p:spPr>
          <a:xfrm>
            <a:off x="1447799" y="2407750"/>
            <a:ext cx="2197500" cy="478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Participant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5" name="Google Shape;1095;p142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096" name="Google Shape;1096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142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099" name="Google Shape;1099;p142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42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p142"/>
          <p:cNvSpPr txBox="1"/>
          <p:nvPr/>
        </p:nvSpPr>
        <p:spPr>
          <a:xfrm>
            <a:off x="5521800" y="2764125"/>
            <a:ext cx="318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Participant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kan verschillende vormen aannemen. In dit geval is het een natuurlijk persoon.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Fien heeft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naam, adres, contactinfo, een geboortedatum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rijksregisternummer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en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nationaliteit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→ OSLO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-Generiek::Agent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02" name="Google Shape;1102;p142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103" name="Google Shape;1103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142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106" name="Google Shape;1106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08" name="Google Shape;1108;p142"/>
          <p:cNvCxnSpPr>
            <a:stCxn id="1096" idx="2"/>
            <a:endCxn id="1104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09" name="Google Shape;1109;p142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110" name="Google Shape;1110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12" name="Google Shape;1112;p142"/>
          <p:cNvCxnSpPr>
            <a:stCxn id="1111" idx="0"/>
            <a:endCxn id="1103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13" name="Google Shape;1113;p142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114" name="Google Shape;1114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142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117" name="Google Shape;1117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142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120" name="Google Shape;1120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2" name="Google Shape;1122;p142"/>
          <p:cNvCxnSpPr>
            <a:stCxn id="1115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142"/>
          <p:cNvCxnSpPr>
            <a:endCxn id="1117" idx="1"/>
          </p:cNvCxnSpPr>
          <p:nvPr/>
        </p:nvCxnSpPr>
        <p:spPr>
          <a:xfrm flipH="1" rot="10800000">
            <a:off x="6686540" y="650849"/>
            <a:ext cx="227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142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25" name="Google Shape;1125;p142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126" name="Google Shape;1126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8" name="Google Shape;1128;p142"/>
          <p:cNvCxnSpPr>
            <a:endCxn id="1126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42"/>
          <p:cNvCxnSpPr>
            <a:stCxn id="1099" idx="3"/>
            <a:endCxn id="1114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42"/>
          <p:cNvCxnSpPr>
            <a:stCxn id="1110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1" name="Google Shape;1131;p142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132" name="Google Shape;1132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142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135" name="Google Shape;1135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p142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138" name="Google Shape;1138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0" name="Google Shape;1140;p142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141" name="Google Shape;1141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142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144" name="Google Shape;1144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142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147" name="Google Shape;1147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49" name="Google Shape;1149;p142"/>
          <p:cNvCxnSpPr>
            <a:stCxn id="1099" idx="2"/>
            <a:endCxn id="1139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142"/>
          <p:cNvCxnSpPr>
            <a:stCxn id="1138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142"/>
          <p:cNvCxnSpPr>
            <a:stCxn id="1141" idx="3"/>
          </p:cNvCxnSpPr>
          <p:nvPr/>
        </p:nvCxnSpPr>
        <p:spPr>
          <a:xfrm flipH="1" rot="10800000">
            <a:off x="5786841" y="174779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142"/>
          <p:cNvCxnSpPr>
            <a:stCxn id="1144" idx="3"/>
          </p:cNvCxnSpPr>
          <p:nvPr/>
        </p:nvCxnSpPr>
        <p:spPr>
          <a:xfrm flipH="1" rot="10800000">
            <a:off x="5786841" y="2024024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142"/>
          <p:cNvCxnSpPr>
            <a:stCxn id="1147" idx="3"/>
          </p:cNvCxnSpPr>
          <p:nvPr/>
        </p:nvCxnSpPr>
        <p:spPr>
          <a:xfrm flipH="1" rot="10800000">
            <a:off x="5786841" y="230024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4" name="Google Shape;1154;p142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155" name="Google Shape;1155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57" name="Google Shape;1157;p142"/>
          <p:cNvCxnSpPr>
            <a:stCxn id="1114" idx="2"/>
            <a:endCxn id="1136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142"/>
          <p:cNvCxnSpPr>
            <a:stCxn id="1135" idx="2"/>
            <a:endCxn id="1156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142"/>
          <p:cNvCxnSpPr>
            <a:stCxn id="1126" idx="2"/>
            <a:endCxn id="1133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0" name="Google Shape;1160;p142"/>
          <p:cNvGrpSpPr/>
          <p:nvPr/>
        </p:nvGrpSpPr>
        <p:grpSpPr>
          <a:xfrm>
            <a:off x="7265102" y="1828713"/>
            <a:ext cx="212739" cy="172975"/>
            <a:chOff x="3915500" y="3855877"/>
            <a:chExt cx="539400" cy="346157"/>
          </a:xfrm>
        </p:grpSpPr>
        <p:sp>
          <p:nvSpPr>
            <p:cNvPr id="1161" name="Google Shape;1161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3" name="Google Shape;1163;p142"/>
          <p:cNvGrpSpPr/>
          <p:nvPr/>
        </p:nvGrpSpPr>
        <p:grpSpPr>
          <a:xfrm>
            <a:off x="7265102" y="2104938"/>
            <a:ext cx="212739" cy="172975"/>
            <a:chOff x="3915500" y="3855877"/>
            <a:chExt cx="539400" cy="346157"/>
          </a:xfrm>
        </p:grpSpPr>
        <p:sp>
          <p:nvSpPr>
            <p:cNvPr id="1164" name="Google Shape;1164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6" name="Google Shape;1166;p142"/>
          <p:cNvGrpSpPr/>
          <p:nvPr/>
        </p:nvGrpSpPr>
        <p:grpSpPr>
          <a:xfrm>
            <a:off x="7265102" y="2330438"/>
            <a:ext cx="212739" cy="172975"/>
            <a:chOff x="3915500" y="3855877"/>
            <a:chExt cx="539400" cy="346157"/>
          </a:xfrm>
        </p:grpSpPr>
        <p:sp>
          <p:nvSpPr>
            <p:cNvPr id="1167" name="Google Shape;1167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69" name="Google Shape;1169;p142"/>
          <p:cNvCxnSpPr/>
          <p:nvPr/>
        </p:nvCxnSpPr>
        <p:spPr>
          <a:xfrm>
            <a:off x="7026097" y="1584363"/>
            <a:ext cx="0" cy="8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142"/>
          <p:cNvCxnSpPr>
            <a:stCxn id="1161" idx="1"/>
          </p:cNvCxnSpPr>
          <p:nvPr/>
        </p:nvCxnSpPr>
        <p:spPr>
          <a:xfrm flipH="1">
            <a:off x="7028102" y="1940599"/>
            <a:ext cx="237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142"/>
          <p:cNvCxnSpPr/>
          <p:nvPr/>
        </p:nvCxnSpPr>
        <p:spPr>
          <a:xfrm flipH="1">
            <a:off x="7034102" y="2216824"/>
            <a:ext cx="2310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142"/>
          <p:cNvCxnSpPr>
            <a:stCxn id="1167" idx="1"/>
          </p:cNvCxnSpPr>
          <p:nvPr/>
        </p:nvCxnSpPr>
        <p:spPr>
          <a:xfrm flipH="1">
            <a:off x="7034102" y="2442324"/>
            <a:ext cx="231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3" name="Google Shape;1173;p142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4" name="Google Shape;1174;p142"/>
          <p:cNvCxnSpPr>
            <a:stCxn id="1106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5" name="Google Shape;1175;p142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176" name="Google Shape;1176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142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179" name="Google Shape;1179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1" name="Google Shape;1181;p142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182" name="Google Shape;1182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4" name="Google Shape;1184;p142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185" name="Google Shape;1185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142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188" name="Google Shape;1188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142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191" name="Google Shape;1191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142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194" name="Google Shape;1194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142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197" name="Google Shape;1197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142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200" name="Google Shape;1200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2" name="Google Shape;1202;p142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203" name="Google Shape;1203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05" name="Google Shape;1205;p142"/>
          <p:cNvCxnSpPr>
            <a:stCxn id="1188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142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142"/>
          <p:cNvCxnSpPr/>
          <p:nvPr/>
        </p:nvCxnSpPr>
        <p:spPr>
          <a:xfrm flipH="1" rot="10800000">
            <a:off x="7726754" y="833487"/>
            <a:ext cx="202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142"/>
          <p:cNvCxnSpPr>
            <a:stCxn id="1198" idx="0"/>
            <a:endCxn id="1194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9" name="Google Shape;1209;p142"/>
          <p:cNvCxnSpPr>
            <a:stCxn id="1201" idx="0"/>
            <a:endCxn id="1194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0" name="Google Shape;1210;p142"/>
          <p:cNvCxnSpPr>
            <a:stCxn id="1204" idx="0"/>
            <a:endCxn id="1200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1" name="Google Shape;1211;p142"/>
          <p:cNvCxnSpPr>
            <a:endCxn id="1138" idx="3"/>
          </p:cNvCxnSpPr>
          <p:nvPr/>
        </p:nvCxnSpPr>
        <p:spPr>
          <a:xfrm rot="10800000">
            <a:off x="6144016" y="1520699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43"/>
          <p:cNvSpPr/>
          <p:nvPr/>
        </p:nvSpPr>
        <p:spPr>
          <a:xfrm>
            <a:off x="54053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43"/>
          <p:cNvSpPr txBox="1"/>
          <p:nvPr/>
        </p:nvSpPr>
        <p:spPr>
          <a:xfrm>
            <a:off x="628650" y="317900"/>
            <a:ext cx="5010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ParticipantProfiel (1)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43"/>
          <p:cNvSpPr txBox="1"/>
          <p:nvPr/>
        </p:nvSpPr>
        <p:spPr>
          <a:xfrm>
            <a:off x="628650" y="864200"/>
            <a:ext cx="3835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heeft een Participant Profiel waaruit haar voorkeuren en interesses blijken.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Ze leest graag en gaat vaak naar concerten en festivals.</a:t>
            </a:r>
            <a:endParaRPr b="1" sz="13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43"/>
          <p:cNvSpPr/>
          <p:nvPr/>
        </p:nvSpPr>
        <p:spPr>
          <a:xfrm>
            <a:off x="462050" y="2868791"/>
            <a:ext cx="2197500" cy="110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43"/>
          <p:cNvSpPr/>
          <p:nvPr/>
        </p:nvSpPr>
        <p:spPr>
          <a:xfrm>
            <a:off x="462050" y="2407775"/>
            <a:ext cx="2197500" cy="48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Participant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43"/>
          <p:cNvSpPr txBox="1"/>
          <p:nvPr/>
        </p:nvSpPr>
        <p:spPr>
          <a:xfrm>
            <a:off x="5688650" y="2513975"/>
            <a:ext cx="3181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Participant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heeft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Participant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Profiel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in zijn/haar bezit.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Uit het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ParticipantProfiel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 van Fien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blijkt dat ze regelmatig boeken ontleent en naar concerten en festivals gaat.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Ook duidde ze aan dat ze graag via mail op de hoogte gehouden wordt van activiteiten binnen haar aangeduide interesses.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→ Deze toestemming zal worden overgenomen van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OSLO-Consent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in volgende iteratie van het model.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22" name="Google Shape;1222;p143"/>
          <p:cNvCxnSpPr>
            <a:stCxn id="1223" idx="0"/>
            <a:endCxn id="1224" idx="2"/>
          </p:cNvCxnSpPr>
          <p:nvPr/>
        </p:nvCxnSpPr>
        <p:spPr>
          <a:xfrm rot="10800000">
            <a:off x="3511751" y="3506831"/>
            <a:ext cx="0" cy="3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5" name="Google Shape;1225;p143"/>
          <p:cNvSpPr/>
          <p:nvPr/>
        </p:nvSpPr>
        <p:spPr>
          <a:xfrm>
            <a:off x="3075349" y="2880150"/>
            <a:ext cx="2197500" cy="109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26" name="Google Shape;1226;p143"/>
          <p:cNvSpPr/>
          <p:nvPr/>
        </p:nvSpPr>
        <p:spPr>
          <a:xfrm>
            <a:off x="3075349" y="2423750"/>
            <a:ext cx="2197500" cy="478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ParticipantProfiel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7" name="Google Shape;1227;p143"/>
          <p:cNvCxnSpPr>
            <a:stCxn id="1219" idx="3"/>
            <a:endCxn id="1225" idx="1"/>
          </p:cNvCxnSpPr>
          <p:nvPr/>
        </p:nvCxnSpPr>
        <p:spPr>
          <a:xfrm>
            <a:off x="2659550" y="3423491"/>
            <a:ext cx="4158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8" name="Google Shape;1228;p143"/>
          <p:cNvGrpSpPr/>
          <p:nvPr/>
        </p:nvGrpSpPr>
        <p:grpSpPr>
          <a:xfrm>
            <a:off x="6492790" y="102588"/>
            <a:ext cx="212739" cy="172975"/>
            <a:chOff x="3915500" y="3855877"/>
            <a:chExt cx="539400" cy="346157"/>
          </a:xfrm>
        </p:grpSpPr>
        <p:sp>
          <p:nvSpPr>
            <p:cNvPr id="1229" name="Google Shape;122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143"/>
          <p:cNvGrpSpPr/>
          <p:nvPr/>
        </p:nvGrpSpPr>
        <p:grpSpPr>
          <a:xfrm>
            <a:off x="6110204" y="977269"/>
            <a:ext cx="212739" cy="172975"/>
            <a:chOff x="8142318" y="1892844"/>
            <a:chExt cx="539400" cy="346157"/>
          </a:xfrm>
        </p:grpSpPr>
        <p:sp>
          <p:nvSpPr>
            <p:cNvPr id="1232" name="Google Shape;1232;p143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3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p143"/>
          <p:cNvGrpSpPr/>
          <p:nvPr/>
        </p:nvGrpSpPr>
        <p:grpSpPr>
          <a:xfrm>
            <a:off x="6492790" y="454563"/>
            <a:ext cx="212739" cy="172975"/>
            <a:chOff x="3915500" y="3855877"/>
            <a:chExt cx="539400" cy="346157"/>
          </a:xfrm>
        </p:grpSpPr>
        <p:sp>
          <p:nvSpPr>
            <p:cNvPr id="1235" name="Google Shape;1235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143"/>
          <p:cNvGrpSpPr/>
          <p:nvPr/>
        </p:nvGrpSpPr>
        <p:grpSpPr>
          <a:xfrm>
            <a:off x="6136415" y="454563"/>
            <a:ext cx="212739" cy="172975"/>
            <a:chOff x="3915500" y="3855877"/>
            <a:chExt cx="539400" cy="346157"/>
          </a:xfrm>
        </p:grpSpPr>
        <p:sp>
          <p:nvSpPr>
            <p:cNvPr id="1238" name="Google Shape;1238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40" name="Google Shape;1240;p143"/>
          <p:cNvCxnSpPr>
            <a:stCxn id="1229" idx="2"/>
            <a:endCxn id="1236" idx="0"/>
          </p:cNvCxnSpPr>
          <p:nvPr/>
        </p:nvCxnSpPr>
        <p:spPr>
          <a:xfrm>
            <a:off x="6599159" y="275563"/>
            <a:ext cx="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41" name="Google Shape;1241;p143"/>
          <p:cNvGrpSpPr/>
          <p:nvPr/>
        </p:nvGrpSpPr>
        <p:grpSpPr>
          <a:xfrm>
            <a:off x="6492790" y="702213"/>
            <a:ext cx="212739" cy="172975"/>
            <a:chOff x="3915500" y="3855877"/>
            <a:chExt cx="539400" cy="346157"/>
          </a:xfrm>
        </p:grpSpPr>
        <p:sp>
          <p:nvSpPr>
            <p:cNvPr id="1242" name="Google Shape;1242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44" name="Google Shape;1244;p143"/>
          <p:cNvCxnSpPr>
            <a:stCxn id="1243" idx="0"/>
            <a:endCxn id="1235" idx="2"/>
          </p:cNvCxnSpPr>
          <p:nvPr/>
        </p:nvCxnSpPr>
        <p:spPr>
          <a:xfrm rot="10800000">
            <a:off x="6599159" y="627513"/>
            <a:ext cx="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45" name="Google Shape;1245;p143"/>
          <p:cNvGrpSpPr/>
          <p:nvPr/>
        </p:nvGrpSpPr>
        <p:grpSpPr>
          <a:xfrm>
            <a:off x="6749965" y="977263"/>
            <a:ext cx="212739" cy="172975"/>
            <a:chOff x="3915500" y="3855877"/>
            <a:chExt cx="539400" cy="346157"/>
          </a:xfrm>
        </p:grpSpPr>
        <p:sp>
          <p:nvSpPr>
            <p:cNvPr id="1246" name="Google Shape;1246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p143"/>
          <p:cNvGrpSpPr/>
          <p:nvPr/>
        </p:nvGrpSpPr>
        <p:grpSpPr>
          <a:xfrm>
            <a:off x="7092865" y="454563"/>
            <a:ext cx="212739" cy="172975"/>
            <a:chOff x="3915500" y="3855877"/>
            <a:chExt cx="539400" cy="346157"/>
          </a:xfrm>
        </p:grpSpPr>
        <p:sp>
          <p:nvSpPr>
            <p:cNvPr id="1249" name="Google Shape;124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1" name="Google Shape;1251;p143"/>
          <p:cNvGrpSpPr/>
          <p:nvPr/>
        </p:nvGrpSpPr>
        <p:grpSpPr>
          <a:xfrm>
            <a:off x="7092865" y="702213"/>
            <a:ext cx="212739" cy="172975"/>
            <a:chOff x="3915500" y="3855877"/>
            <a:chExt cx="539400" cy="346157"/>
          </a:xfrm>
        </p:grpSpPr>
        <p:sp>
          <p:nvSpPr>
            <p:cNvPr id="1252" name="Google Shape;1252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54" name="Google Shape;1254;p143"/>
          <p:cNvCxnSpPr>
            <a:stCxn id="1247" idx="0"/>
          </p:cNvCxnSpPr>
          <p:nvPr/>
        </p:nvCxnSpPr>
        <p:spPr>
          <a:xfrm rot="10800000">
            <a:off x="6856034" y="558463"/>
            <a:ext cx="3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p143"/>
          <p:cNvCxnSpPr>
            <a:endCxn id="1249" idx="1"/>
          </p:cNvCxnSpPr>
          <p:nvPr/>
        </p:nvCxnSpPr>
        <p:spPr>
          <a:xfrm flipH="1" rot="10800000">
            <a:off x="6865465" y="566449"/>
            <a:ext cx="227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143"/>
          <p:cNvCxnSpPr/>
          <p:nvPr/>
        </p:nvCxnSpPr>
        <p:spPr>
          <a:xfrm rot="10800000">
            <a:off x="6855865" y="811099"/>
            <a:ext cx="237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7" name="Google Shape;1257;p143"/>
          <p:cNvGrpSpPr/>
          <p:nvPr/>
        </p:nvGrpSpPr>
        <p:grpSpPr>
          <a:xfrm>
            <a:off x="7092865" y="977263"/>
            <a:ext cx="212739" cy="172975"/>
            <a:chOff x="3915500" y="3855877"/>
            <a:chExt cx="539400" cy="346157"/>
          </a:xfrm>
        </p:grpSpPr>
        <p:sp>
          <p:nvSpPr>
            <p:cNvPr id="1258" name="Google Shape;1258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60" name="Google Shape;1260;p143"/>
          <p:cNvCxnSpPr>
            <a:endCxn id="1258" idx="1"/>
          </p:cNvCxnSpPr>
          <p:nvPr/>
        </p:nvCxnSpPr>
        <p:spPr>
          <a:xfrm>
            <a:off x="6962665" y="1089149"/>
            <a:ext cx="1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143"/>
          <p:cNvCxnSpPr>
            <a:stCxn id="1232" idx="3"/>
            <a:endCxn id="1246" idx="1"/>
          </p:cNvCxnSpPr>
          <p:nvPr/>
        </p:nvCxnSpPr>
        <p:spPr>
          <a:xfrm>
            <a:off x="6322944" y="1089155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43"/>
          <p:cNvCxnSpPr>
            <a:stCxn id="1242" idx="2"/>
          </p:cNvCxnSpPr>
          <p:nvPr/>
        </p:nvCxnSpPr>
        <p:spPr>
          <a:xfrm flipH="1">
            <a:off x="6598859" y="875188"/>
            <a:ext cx="30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143"/>
          <p:cNvGrpSpPr/>
          <p:nvPr/>
        </p:nvGrpSpPr>
        <p:grpSpPr>
          <a:xfrm>
            <a:off x="7092865" y="1310638"/>
            <a:ext cx="212739" cy="172975"/>
            <a:chOff x="3915500" y="3855877"/>
            <a:chExt cx="539400" cy="346157"/>
          </a:xfrm>
        </p:grpSpPr>
        <p:sp>
          <p:nvSpPr>
            <p:cNvPr id="1264" name="Google Shape;1264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6" name="Google Shape;1266;p143"/>
          <p:cNvGrpSpPr/>
          <p:nvPr/>
        </p:nvGrpSpPr>
        <p:grpSpPr>
          <a:xfrm>
            <a:off x="6749965" y="1324413"/>
            <a:ext cx="212739" cy="172975"/>
            <a:chOff x="3915500" y="3855877"/>
            <a:chExt cx="539400" cy="346157"/>
          </a:xfrm>
        </p:grpSpPr>
        <p:sp>
          <p:nvSpPr>
            <p:cNvPr id="1267" name="Google Shape;1267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9" name="Google Shape;1269;p143"/>
          <p:cNvGrpSpPr/>
          <p:nvPr/>
        </p:nvGrpSpPr>
        <p:grpSpPr>
          <a:xfrm>
            <a:off x="6110202" y="1324413"/>
            <a:ext cx="212739" cy="172975"/>
            <a:chOff x="3915500" y="3855877"/>
            <a:chExt cx="539400" cy="346157"/>
          </a:xfrm>
        </p:grpSpPr>
        <p:sp>
          <p:nvSpPr>
            <p:cNvPr id="1270" name="Google Shape;1270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2" name="Google Shape;1272;p143"/>
          <p:cNvGrpSpPr/>
          <p:nvPr/>
        </p:nvGrpSpPr>
        <p:grpSpPr>
          <a:xfrm>
            <a:off x="5753027" y="1553013"/>
            <a:ext cx="212739" cy="172975"/>
            <a:chOff x="3915500" y="3855877"/>
            <a:chExt cx="539400" cy="346157"/>
          </a:xfrm>
        </p:grpSpPr>
        <p:sp>
          <p:nvSpPr>
            <p:cNvPr id="1273" name="Google Shape;1273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5" name="Google Shape;1275;p143"/>
          <p:cNvGrpSpPr/>
          <p:nvPr/>
        </p:nvGrpSpPr>
        <p:grpSpPr>
          <a:xfrm>
            <a:off x="5753027" y="1829238"/>
            <a:ext cx="212739" cy="172975"/>
            <a:chOff x="3915500" y="3855877"/>
            <a:chExt cx="539400" cy="346157"/>
          </a:xfrm>
        </p:grpSpPr>
        <p:sp>
          <p:nvSpPr>
            <p:cNvPr id="1276" name="Google Shape;1276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143"/>
          <p:cNvGrpSpPr/>
          <p:nvPr/>
        </p:nvGrpSpPr>
        <p:grpSpPr>
          <a:xfrm>
            <a:off x="5753027" y="2105463"/>
            <a:ext cx="212739" cy="172975"/>
            <a:chOff x="3915500" y="3855877"/>
            <a:chExt cx="539400" cy="346157"/>
          </a:xfrm>
        </p:grpSpPr>
        <p:sp>
          <p:nvSpPr>
            <p:cNvPr id="1279" name="Google Shape;127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1" name="Google Shape;1281;p143"/>
          <p:cNvCxnSpPr>
            <a:stCxn id="1232" idx="2"/>
            <a:endCxn id="1271" idx="0"/>
          </p:cNvCxnSpPr>
          <p:nvPr/>
        </p:nvCxnSpPr>
        <p:spPr>
          <a:xfrm>
            <a:off x="6216574" y="1150244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143"/>
          <p:cNvCxnSpPr>
            <a:stCxn id="1270" idx="2"/>
          </p:cNvCxnSpPr>
          <p:nvPr/>
        </p:nvCxnSpPr>
        <p:spPr>
          <a:xfrm flipH="1">
            <a:off x="6212972" y="1497388"/>
            <a:ext cx="36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3" name="Google Shape;1283;p143"/>
          <p:cNvCxnSpPr>
            <a:stCxn id="1273" idx="3"/>
          </p:cNvCxnSpPr>
          <p:nvPr/>
        </p:nvCxnSpPr>
        <p:spPr>
          <a:xfrm flipH="1" rot="10800000">
            <a:off x="5965766" y="166339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143"/>
          <p:cNvCxnSpPr>
            <a:stCxn id="1276" idx="3"/>
          </p:cNvCxnSpPr>
          <p:nvPr/>
        </p:nvCxnSpPr>
        <p:spPr>
          <a:xfrm flipH="1" rot="10800000">
            <a:off x="5965766" y="1939624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143"/>
          <p:cNvCxnSpPr>
            <a:stCxn id="1279" idx="3"/>
          </p:cNvCxnSpPr>
          <p:nvPr/>
        </p:nvCxnSpPr>
        <p:spPr>
          <a:xfrm flipH="1" rot="10800000">
            <a:off x="5965766" y="221584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86" name="Google Shape;1286;p143"/>
          <p:cNvGrpSpPr/>
          <p:nvPr/>
        </p:nvGrpSpPr>
        <p:grpSpPr>
          <a:xfrm>
            <a:off x="6749965" y="1615563"/>
            <a:ext cx="212739" cy="172975"/>
            <a:chOff x="3915500" y="3855877"/>
            <a:chExt cx="539400" cy="346157"/>
          </a:xfrm>
        </p:grpSpPr>
        <p:sp>
          <p:nvSpPr>
            <p:cNvPr id="1287" name="Google Shape;1287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9" name="Google Shape;1289;p143"/>
          <p:cNvCxnSpPr>
            <a:stCxn id="1246" idx="2"/>
            <a:endCxn id="1268" idx="0"/>
          </p:cNvCxnSpPr>
          <p:nvPr/>
        </p:nvCxnSpPr>
        <p:spPr>
          <a:xfrm>
            <a:off x="6856334" y="1150238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43"/>
          <p:cNvCxnSpPr>
            <a:stCxn id="1267" idx="2"/>
            <a:endCxn id="1288" idx="0"/>
          </p:cNvCxnSpPr>
          <p:nvPr/>
        </p:nvCxnSpPr>
        <p:spPr>
          <a:xfrm>
            <a:off x="6856334" y="1497388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143"/>
          <p:cNvCxnSpPr>
            <a:stCxn id="1258" idx="2"/>
            <a:endCxn id="1265" idx="0"/>
          </p:cNvCxnSpPr>
          <p:nvPr/>
        </p:nvCxnSpPr>
        <p:spPr>
          <a:xfrm>
            <a:off x="7199234" y="1150238"/>
            <a:ext cx="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2" name="Google Shape;1292;p143"/>
          <p:cNvGrpSpPr/>
          <p:nvPr/>
        </p:nvGrpSpPr>
        <p:grpSpPr>
          <a:xfrm>
            <a:off x="7441015" y="1664901"/>
            <a:ext cx="212739" cy="172975"/>
            <a:chOff x="3915500" y="3855877"/>
            <a:chExt cx="539400" cy="346157"/>
          </a:xfrm>
        </p:grpSpPr>
        <p:sp>
          <p:nvSpPr>
            <p:cNvPr id="1293" name="Google Shape;1293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5" name="Google Shape;1295;p143"/>
          <p:cNvGrpSpPr/>
          <p:nvPr/>
        </p:nvGrpSpPr>
        <p:grpSpPr>
          <a:xfrm>
            <a:off x="7441015" y="1941126"/>
            <a:ext cx="212739" cy="172975"/>
            <a:chOff x="3915500" y="3855877"/>
            <a:chExt cx="539400" cy="346157"/>
          </a:xfrm>
        </p:grpSpPr>
        <p:sp>
          <p:nvSpPr>
            <p:cNvPr id="1296" name="Google Shape;1296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8" name="Google Shape;1298;p143"/>
          <p:cNvGrpSpPr/>
          <p:nvPr/>
        </p:nvGrpSpPr>
        <p:grpSpPr>
          <a:xfrm>
            <a:off x="7441015" y="2217351"/>
            <a:ext cx="212739" cy="172975"/>
            <a:chOff x="3915500" y="3855877"/>
            <a:chExt cx="539400" cy="346157"/>
          </a:xfrm>
        </p:grpSpPr>
        <p:sp>
          <p:nvSpPr>
            <p:cNvPr id="1299" name="Google Shape;129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01" name="Google Shape;1301;p143"/>
          <p:cNvCxnSpPr>
            <a:stCxn id="1264" idx="2"/>
          </p:cNvCxnSpPr>
          <p:nvPr/>
        </p:nvCxnSpPr>
        <p:spPr>
          <a:xfrm>
            <a:off x="7199234" y="1483613"/>
            <a:ext cx="5100" cy="8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p143"/>
          <p:cNvCxnSpPr>
            <a:stCxn id="1293" idx="1"/>
          </p:cNvCxnSpPr>
          <p:nvPr/>
        </p:nvCxnSpPr>
        <p:spPr>
          <a:xfrm flipH="1">
            <a:off x="7204015" y="1776787"/>
            <a:ext cx="237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p143"/>
          <p:cNvCxnSpPr/>
          <p:nvPr/>
        </p:nvCxnSpPr>
        <p:spPr>
          <a:xfrm rot="10800000">
            <a:off x="7208815" y="2049412"/>
            <a:ext cx="23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143"/>
          <p:cNvCxnSpPr>
            <a:stCxn id="1299" idx="1"/>
          </p:cNvCxnSpPr>
          <p:nvPr/>
        </p:nvCxnSpPr>
        <p:spPr>
          <a:xfrm flipH="1">
            <a:off x="7199215" y="2329237"/>
            <a:ext cx="241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143"/>
          <p:cNvCxnSpPr/>
          <p:nvPr/>
        </p:nvCxnSpPr>
        <p:spPr>
          <a:xfrm rot="10800000">
            <a:off x="6236890" y="811099"/>
            <a:ext cx="255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143"/>
          <p:cNvCxnSpPr>
            <a:stCxn id="1238" idx="2"/>
          </p:cNvCxnSpPr>
          <p:nvPr/>
        </p:nvCxnSpPr>
        <p:spPr>
          <a:xfrm flipH="1">
            <a:off x="6241584" y="627538"/>
            <a:ext cx="1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7" name="Google Shape;1307;p143"/>
          <p:cNvGrpSpPr/>
          <p:nvPr/>
        </p:nvGrpSpPr>
        <p:grpSpPr>
          <a:xfrm>
            <a:off x="8593040" y="454563"/>
            <a:ext cx="212739" cy="172975"/>
            <a:chOff x="3915500" y="3855877"/>
            <a:chExt cx="539400" cy="346157"/>
          </a:xfrm>
        </p:grpSpPr>
        <p:sp>
          <p:nvSpPr>
            <p:cNvPr id="1308" name="Google Shape;1308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0" name="Google Shape;1310;p143"/>
          <p:cNvGrpSpPr/>
          <p:nvPr/>
        </p:nvGrpSpPr>
        <p:grpSpPr>
          <a:xfrm>
            <a:off x="8593040" y="702213"/>
            <a:ext cx="212739" cy="172975"/>
            <a:chOff x="3915500" y="3855877"/>
            <a:chExt cx="539400" cy="346157"/>
          </a:xfrm>
        </p:grpSpPr>
        <p:sp>
          <p:nvSpPr>
            <p:cNvPr id="1311" name="Google Shape;1311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3" name="Google Shape;1313;p143"/>
          <p:cNvGrpSpPr/>
          <p:nvPr/>
        </p:nvGrpSpPr>
        <p:grpSpPr>
          <a:xfrm>
            <a:off x="8593040" y="949863"/>
            <a:ext cx="212739" cy="172975"/>
            <a:chOff x="3915500" y="3855877"/>
            <a:chExt cx="539400" cy="346157"/>
          </a:xfrm>
        </p:grpSpPr>
        <p:sp>
          <p:nvSpPr>
            <p:cNvPr id="1314" name="Google Shape;1314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6" name="Google Shape;1316;p143"/>
          <p:cNvGrpSpPr/>
          <p:nvPr/>
        </p:nvGrpSpPr>
        <p:grpSpPr>
          <a:xfrm>
            <a:off x="8593040" y="1197513"/>
            <a:ext cx="212739" cy="172975"/>
            <a:chOff x="3915500" y="3855877"/>
            <a:chExt cx="539400" cy="346157"/>
          </a:xfrm>
        </p:grpSpPr>
        <p:sp>
          <p:nvSpPr>
            <p:cNvPr id="1317" name="Google Shape;1317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143"/>
          <p:cNvGrpSpPr/>
          <p:nvPr/>
        </p:nvGrpSpPr>
        <p:grpSpPr>
          <a:xfrm>
            <a:off x="7997715" y="425988"/>
            <a:ext cx="212739" cy="172975"/>
            <a:chOff x="3915500" y="3855877"/>
            <a:chExt cx="539400" cy="346157"/>
          </a:xfrm>
        </p:grpSpPr>
        <p:sp>
          <p:nvSpPr>
            <p:cNvPr id="1320" name="Google Shape;1320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2" name="Google Shape;1322;p143"/>
          <p:cNvGrpSpPr/>
          <p:nvPr/>
        </p:nvGrpSpPr>
        <p:grpSpPr>
          <a:xfrm>
            <a:off x="7692940" y="637501"/>
            <a:ext cx="212739" cy="172975"/>
            <a:chOff x="3915500" y="3855877"/>
            <a:chExt cx="539400" cy="346157"/>
          </a:xfrm>
        </p:grpSpPr>
        <p:sp>
          <p:nvSpPr>
            <p:cNvPr id="1323" name="Google Shape;1323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143"/>
          <p:cNvGrpSpPr/>
          <p:nvPr/>
        </p:nvGrpSpPr>
        <p:grpSpPr>
          <a:xfrm>
            <a:off x="7692940" y="949863"/>
            <a:ext cx="212739" cy="172975"/>
            <a:chOff x="3915500" y="3855877"/>
            <a:chExt cx="539400" cy="346157"/>
          </a:xfrm>
        </p:grpSpPr>
        <p:sp>
          <p:nvSpPr>
            <p:cNvPr id="1326" name="Google Shape;1326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8" name="Google Shape;1328;p143"/>
          <p:cNvGrpSpPr/>
          <p:nvPr/>
        </p:nvGrpSpPr>
        <p:grpSpPr>
          <a:xfrm>
            <a:off x="7692940" y="1323338"/>
            <a:ext cx="212739" cy="172975"/>
            <a:chOff x="3915500" y="3855877"/>
            <a:chExt cx="539400" cy="346157"/>
          </a:xfrm>
        </p:grpSpPr>
        <p:sp>
          <p:nvSpPr>
            <p:cNvPr id="1329" name="Google Shape;132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143"/>
          <p:cNvGrpSpPr/>
          <p:nvPr/>
        </p:nvGrpSpPr>
        <p:grpSpPr>
          <a:xfrm>
            <a:off x="7997715" y="1324413"/>
            <a:ext cx="212739" cy="172975"/>
            <a:chOff x="3915500" y="3855877"/>
            <a:chExt cx="539400" cy="346157"/>
          </a:xfrm>
        </p:grpSpPr>
        <p:sp>
          <p:nvSpPr>
            <p:cNvPr id="1332" name="Google Shape;1332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4" name="Google Shape;1334;p143"/>
          <p:cNvGrpSpPr/>
          <p:nvPr/>
        </p:nvGrpSpPr>
        <p:grpSpPr>
          <a:xfrm>
            <a:off x="7997715" y="1621238"/>
            <a:ext cx="212739" cy="172975"/>
            <a:chOff x="3915500" y="3855877"/>
            <a:chExt cx="539400" cy="346157"/>
          </a:xfrm>
        </p:grpSpPr>
        <p:sp>
          <p:nvSpPr>
            <p:cNvPr id="1335" name="Google Shape;1335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37" name="Google Shape;1337;p143"/>
          <p:cNvCxnSpPr>
            <a:stCxn id="1320" idx="2"/>
          </p:cNvCxnSpPr>
          <p:nvPr/>
        </p:nvCxnSpPr>
        <p:spPr>
          <a:xfrm flipH="1">
            <a:off x="8103784" y="598963"/>
            <a:ext cx="3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8" name="Google Shape;1338;p143"/>
          <p:cNvCxnSpPr/>
          <p:nvPr/>
        </p:nvCxnSpPr>
        <p:spPr>
          <a:xfrm>
            <a:off x="7905679" y="1061749"/>
            <a:ext cx="202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9" name="Google Shape;1339;p143"/>
          <p:cNvCxnSpPr/>
          <p:nvPr/>
        </p:nvCxnSpPr>
        <p:spPr>
          <a:xfrm flipH="1" rot="10800000">
            <a:off x="7905679" y="749087"/>
            <a:ext cx="202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0" name="Google Shape;1340;p143"/>
          <p:cNvCxnSpPr>
            <a:stCxn id="1330" idx="0"/>
            <a:endCxn id="1326" idx="2"/>
          </p:cNvCxnSpPr>
          <p:nvPr/>
        </p:nvCxnSpPr>
        <p:spPr>
          <a:xfrm rot="10800000">
            <a:off x="7799309" y="1122938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1" name="Google Shape;1341;p143"/>
          <p:cNvCxnSpPr>
            <a:stCxn id="1333" idx="0"/>
            <a:endCxn id="1326" idx="2"/>
          </p:cNvCxnSpPr>
          <p:nvPr/>
        </p:nvCxnSpPr>
        <p:spPr>
          <a:xfrm rot="10800000">
            <a:off x="7799284" y="1122813"/>
            <a:ext cx="3048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2" name="Google Shape;1342;p143"/>
          <p:cNvCxnSpPr>
            <a:stCxn id="1336" idx="0"/>
            <a:endCxn id="1332" idx="2"/>
          </p:cNvCxnSpPr>
          <p:nvPr/>
        </p:nvCxnSpPr>
        <p:spPr>
          <a:xfrm rot="10800000">
            <a:off x="8104084" y="1497338"/>
            <a:ext cx="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3" name="Google Shape;1343;p143"/>
          <p:cNvCxnSpPr>
            <a:endCxn id="1270" idx="3"/>
          </p:cNvCxnSpPr>
          <p:nvPr/>
        </p:nvCxnSpPr>
        <p:spPr>
          <a:xfrm rot="10800000">
            <a:off x="6322941" y="1436299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1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/>
          </a:p>
        </p:txBody>
      </p:sp>
      <p:sp>
        <p:nvSpPr>
          <p:cNvPr id="650" name="Google Shape;650;p117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1" name="Google Shape;651;p117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17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7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17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Geluid van het publiek is standaard </a:t>
            </a:r>
            <a:r>
              <a:rPr b="1" lang="en" sz="1600">
                <a:solidFill>
                  <a:srgbClr val="373636"/>
                </a:solidFill>
              </a:rPr>
              <a:t>gedempt</a:t>
            </a:r>
            <a:r>
              <a:rPr lang="en" sz="1600">
                <a:solidFill>
                  <a:srgbClr val="373636"/>
                </a:solidFill>
              </a:rPr>
              <a:t>.</a:t>
            </a:r>
            <a:endParaRPr/>
          </a:p>
        </p:txBody>
      </p:sp>
      <p:sp>
        <p:nvSpPr>
          <p:cNvPr id="655" name="Google Shape;655;p117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Vragen, opmerkingen en voorstellen kunnen via de chatfunctie meegedeeld worden. Interactie wordt aangemoedigd!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56" name="Google Shape;656;p117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Gebruik het </a:t>
            </a:r>
            <a:r>
              <a:rPr b="1" lang="en" sz="1600">
                <a:solidFill>
                  <a:srgbClr val="FFFFFF"/>
                </a:solidFill>
              </a:rPr>
              <a:t>handje</a:t>
            </a:r>
            <a:r>
              <a:rPr lang="en" sz="1600">
                <a:solidFill>
                  <a:srgbClr val="FFFFFF"/>
                </a:solidFill>
              </a:rPr>
              <a:t> als je iets wilt zeggen. Interactie wordt aangemoedigd!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57" name="Google Shape;657;p117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73636"/>
                </a:solidFill>
              </a:rPr>
              <a:t>Ja/nee vragen</a:t>
            </a:r>
            <a:r>
              <a:rPr lang="en" sz="1600">
                <a:solidFill>
                  <a:srgbClr val="373636"/>
                </a:solidFill>
              </a:rPr>
              <a:t> kunnen beantwoord worden via de chat: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Akkoord = +1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Niet akkoord = - 1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Onverschillig = 0</a:t>
            </a:r>
            <a:endParaRPr sz="1600">
              <a:solidFill>
                <a:srgbClr val="373636"/>
              </a:solidFill>
            </a:endParaRPr>
          </a:p>
        </p:txBody>
      </p:sp>
      <p:sp>
        <p:nvSpPr>
          <p:cNvPr descr="Help Question&#10;" id="658" name="Google Shape;658;p117"/>
          <p:cNvSpPr/>
          <p:nvPr/>
        </p:nvSpPr>
        <p:spPr>
          <a:xfrm>
            <a:off x="3918056" y="3657944"/>
            <a:ext cx="481013" cy="48101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own Chevron Circle&#10;" id="659" name="Google Shape;659;p117"/>
          <p:cNvSpPr/>
          <p:nvPr/>
        </p:nvSpPr>
        <p:spPr>
          <a:xfrm>
            <a:off x="4877900" y="3659531"/>
            <a:ext cx="479425" cy="477838"/>
          </a:xfrm>
          <a:custGeom>
            <a:rect b="b" l="l" r="r" t="t"/>
            <a:pathLst>
              <a:path extrusionOk="0" h="200" w="20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17"/>
          <p:cNvPicPr preferRelativeResize="0"/>
          <p:nvPr/>
        </p:nvPicPr>
        <p:blipFill rotWithShape="1">
          <a:blip r:embed="rId4">
            <a:alphaModFix/>
          </a:blip>
          <a:srcRect b="14944" l="0" r="0" t="0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17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117"/>
          <p:cNvPicPr preferRelativeResize="0"/>
          <p:nvPr/>
        </p:nvPicPr>
        <p:blipFill rotWithShape="1">
          <a:blip r:embed="rId5">
            <a:alphaModFix amt="76000"/>
          </a:blip>
          <a:srcRect b="13020" l="0" r="0" t="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4"/>
          <p:cNvSpPr/>
          <p:nvPr/>
        </p:nvSpPr>
        <p:spPr>
          <a:xfrm>
            <a:off x="54053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4"/>
          <p:cNvSpPr txBox="1"/>
          <p:nvPr/>
        </p:nvSpPr>
        <p:spPr>
          <a:xfrm>
            <a:off x="628650" y="317900"/>
            <a:ext cx="5010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ParticipantProfiel (2)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44"/>
          <p:cNvSpPr txBox="1"/>
          <p:nvPr/>
        </p:nvSpPr>
        <p:spPr>
          <a:xfrm>
            <a:off x="628650" y="864200"/>
            <a:ext cx="3835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heeft een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Participant Profiel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waaruit haar voorkeuren en interesses blijken.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Ze leest graag en gaat graag naar concerten en festivals.</a:t>
            </a:r>
            <a:endParaRPr b="1" sz="13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44"/>
          <p:cNvSpPr/>
          <p:nvPr/>
        </p:nvSpPr>
        <p:spPr>
          <a:xfrm>
            <a:off x="620050" y="4214406"/>
            <a:ext cx="1423200" cy="6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44"/>
          <p:cNvSpPr/>
          <p:nvPr/>
        </p:nvSpPr>
        <p:spPr>
          <a:xfrm>
            <a:off x="620050" y="3929796"/>
            <a:ext cx="1423200" cy="297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AlgemeenParticipantKenmerk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44"/>
          <p:cNvSpPr txBox="1"/>
          <p:nvPr/>
        </p:nvSpPr>
        <p:spPr>
          <a:xfrm>
            <a:off x="5688650" y="2513975"/>
            <a:ext cx="3181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Onder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AlgemeenParticipantKenmerk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verstaan we bijvoorbeeld dat Fien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NatuurlijkPersoon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is als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Participanttype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Haar profiel heeft ook enkele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Sociodemografische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Kenmerken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Zo valt ze binnen een bepaalde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leeftijdsklasse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heeft ze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locatie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en heeft ze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onderwijsniveau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(master).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Haar deelnames aan activiteiten worden geregistreerd als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Cultuurdeelname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4" name="Google Shape;1354;p144"/>
          <p:cNvSpPr/>
          <p:nvPr/>
        </p:nvSpPr>
        <p:spPr>
          <a:xfrm>
            <a:off x="1822249" y="2419313"/>
            <a:ext cx="2197500" cy="109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55" name="Google Shape;1355;p144"/>
          <p:cNvSpPr/>
          <p:nvPr/>
        </p:nvSpPr>
        <p:spPr>
          <a:xfrm>
            <a:off x="1822249" y="1941125"/>
            <a:ext cx="2197500" cy="478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ParticipantProfiel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6" name="Google Shape;1356;p144"/>
          <p:cNvGrpSpPr/>
          <p:nvPr/>
        </p:nvGrpSpPr>
        <p:grpSpPr>
          <a:xfrm>
            <a:off x="6492790" y="102588"/>
            <a:ext cx="212739" cy="172975"/>
            <a:chOff x="3915500" y="3855877"/>
            <a:chExt cx="539400" cy="346157"/>
          </a:xfrm>
        </p:grpSpPr>
        <p:sp>
          <p:nvSpPr>
            <p:cNvPr id="1357" name="Google Shape;135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9" name="Google Shape;1359;p144"/>
          <p:cNvGrpSpPr/>
          <p:nvPr/>
        </p:nvGrpSpPr>
        <p:grpSpPr>
          <a:xfrm>
            <a:off x="6110204" y="977269"/>
            <a:ext cx="212739" cy="172975"/>
            <a:chOff x="8142318" y="1892844"/>
            <a:chExt cx="539400" cy="346157"/>
          </a:xfrm>
        </p:grpSpPr>
        <p:sp>
          <p:nvSpPr>
            <p:cNvPr id="1360" name="Google Shape;1360;p144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44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2" name="Google Shape;1362;p144"/>
          <p:cNvGrpSpPr/>
          <p:nvPr/>
        </p:nvGrpSpPr>
        <p:grpSpPr>
          <a:xfrm>
            <a:off x="6492790" y="454563"/>
            <a:ext cx="212739" cy="172975"/>
            <a:chOff x="3915500" y="3855877"/>
            <a:chExt cx="539400" cy="346157"/>
          </a:xfrm>
        </p:grpSpPr>
        <p:sp>
          <p:nvSpPr>
            <p:cNvPr id="1363" name="Google Shape;1363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144"/>
          <p:cNvGrpSpPr/>
          <p:nvPr/>
        </p:nvGrpSpPr>
        <p:grpSpPr>
          <a:xfrm>
            <a:off x="6136415" y="454563"/>
            <a:ext cx="212739" cy="172975"/>
            <a:chOff x="3915500" y="3855877"/>
            <a:chExt cx="539400" cy="346157"/>
          </a:xfrm>
        </p:grpSpPr>
        <p:sp>
          <p:nvSpPr>
            <p:cNvPr id="1366" name="Google Shape;1366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68" name="Google Shape;1368;p144"/>
          <p:cNvCxnSpPr>
            <a:stCxn id="1357" idx="2"/>
            <a:endCxn id="1364" idx="0"/>
          </p:cNvCxnSpPr>
          <p:nvPr/>
        </p:nvCxnSpPr>
        <p:spPr>
          <a:xfrm>
            <a:off x="6599159" y="275563"/>
            <a:ext cx="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69" name="Google Shape;1369;p144"/>
          <p:cNvGrpSpPr/>
          <p:nvPr/>
        </p:nvGrpSpPr>
        <p:grpSpPr>
          <a:xfrm>
            <a:off x="6492790" y="702213"/>
            <a:ext cx="212739" cy="172975"/>
            <a:chOff x="3915500" y="3855877"/>
            <a:chExt cx="539400" cy="346157"/>
          </a:xfrm>
        </p:grpSpPr>
        <p:sp>
          <p:nvSpPr>
            <p:cNvPr id="1370" name="Google Shape;1370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72" name="Google Shape;1372;p144"/>
          <p:cNvCxnSpPr>
            <a:stCxn id="1371" idx="0"/>
            <a:endCxn id="1363" idx="2"/>
          </p:cNvCxnSpPr>
          <p:nvPr/>
        </p:nvCxnSpPr>
        <p:spPr>
          <a:xfrm rot="10800000">
            <a:off x="6599159" y="627513"/>
            <a:ext cx="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73" name="Google Shape;1373;p144"/>
          <p:cNvGrpSpPr/>
          <p:nvPr/>
        </p:nvGrpSpPr>
        <p:grpSpPr>
          <a:xfrm>
            <a:off x="6749965" y="977263"/>
            <a:ext cx="212739" cy="172975"/>
            <a:chOff x="3915500" y="3855877"/>
            <a:chExt cx="539400" cy="346157"/>
          </a:xfrm>
        </p:grpSpPr>
        <p:sp>
          <p:nvSpPr>
            <p:cNvPr id="1374" name="Google Shape;1374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6" name="Google Shape;1376;p144"/>
          <p:cNvGrpSpPr/>
          <p:nvPr/>
        </p:nvGrpSpPr>
        <p:grpSpPr>
          <a:xfrm>
            <a:off x="7092865" y="454563"/>
            <a:ext cx="212739" cy="172975"/>
            <a:chOff x="3915500" y="3855877"/>
            <a:chExt cx="539400" cy="346157"/>
          </a:xfrm>
        </p:grpSpPr>
        <p:sp>
          <p:nvSpPr>
            <p:cNvPr id="1377" name="Google Shape;137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9" name="Google Shape;1379;p144"/>
          <p:cNvGrpSpPr/>
          <p:nvPr/>
        </p:nvGrpSpPr>
        <p:grpSpPr>
          <a:xfrm>
            <a:off x="7092865" y="702213"/>
            <a:ext cx="212739" cy="172975"/>
            <a:chOff x="3915500" y="3855877"/>
            <a:chExt cx="539400" cy="346157"/>
          </a:xfrm>
        </p:grpSpPr>
        <p:sp>
          <p:nvSpPr>
            <p:cNvPr id="1380" name="Google Shape;1380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82" name="Google Shape;1382;p144"/>
          <p:cNvCxnSpPr>
            <a:stCxn id="1375" idx="0"/>
          </p:cNvCxnSpPr>
          <p:nvPr/>
        </p:nvCxnSpPr>
        <p:spPr>
          <a:xfrm rot="10800000">
            <a:off x="6856034" y="558463"/>
            <a:ext cx="3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144"/>
          <p:cNvCxnSpPr>
            <a:endCxn id="1377" idx="1"/>
          </p:cNvCxnSpPr>
          <p:nvPr/>
        </p:nvCxnSpPr>
        <p:spPr>
          <a:xfrm flipH="1" rot="10800000">
            <a:off x="6865465" y="566449"/>
            <a:ext cx="227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44"/>
          <p:cNvCxnSpPr/>
          <p:nvPr/>
        </p:nvCxnSpPr>
        <p:spPr>
          <a:xfrm rot="10800000">
            <a:off x="6855865" y="811099"/>
            <a:ext cx="237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85" name="Google Shape;1385;p144"/>
          <p:cNvGrpSpPr/>
          <p:nvPr/>
        </p:nvGrpSpPr>
        <p:grpSpPr>
          <a:xfrm>
            <a:off x="7092865" y="977263"/>
            <a:ext cx="212739" cy="172975"/>
            <a:chOff x="3915500" y="3855877"/>
            <a:chExt cx="539400" cy="346157"/>
          </a:xfrm>
        </p:grpSpPr>
        <p:sp>
          <p:nvSpPr>
            <p:cNvPr id="1386" name="Google Shape;1386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88" name="Google Shape;1388;p144"/>
          <p:cNvCxnSpPr>
            <a:endCxn id="1386" idx="1"/>
          </p:cNvCxnSpPr>
          <p:nvPr/>
        </p:nvCxnSpPr>
        <p:spPr>
          <a:xfrm>
            <a:off x="6962665" y="1089149"/>
            <a:ext cx="1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144"/>
          <p:cNvCxnSpPr>
            <a:stCxn id="1360" idx="3"/>
            <a:endCxn id="1374" idx="1"/>
          </p:cNvCxnSpPr>
          <p:nvPr/>
        </p:nvCxnSpPr>
        <p:spPr>
          <a:xfrm>
            <a:off x="6322944" y="1089155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144"/>
          <p:cNvCxnSpPr>
            <a:stCxn id="1370" idx="2"/>
          </p:cNvCxnSpPr>
          <p:nvPr/>
        </p:nvCxnSpPr>
        <p:spPr>
          <a:xfrm flipH="1">
            <a:off x="6598859" y="875188"/>
            <a:ext cx="30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91" name="Google Shape;1391;p144"/>
          <p:cNvGrpSpPr/>
          <p:nvPr/>
        </p:nvGrpSpPr>
        <p:grpSpPr>
          <a:xfrm>
            <a:off x="7092865" y="1310638"/>
            <a:ext cx="212739" cy="172975"/>
            <a:chOff x="3915500" y="3855877"/>
            <a:chExt cx="539400" cy="346157"/>
          </a:xfrm>
        </p:grpSpPr>
        <p:sp>
          <p:nvSpPr>
            <p:cNvPr id="1392" name="Google Shape;1392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144"/>
          <p:cNvGrpSpPr/>
          <p:nvPr/>
        </p:nvGrpSpPr>
        <p:grpSpPr>
          <a:xfrm>
            <a:off x="6749965" y="1324413"/>
            <a:ext cx="212739" cy="172975"/>
            <a:chOff x="3915500" y="3855877"/>
            <a:chExt cx="539400" cy="346157"/>
          </a:xfrm>
        </p:grpSpPr>
        <p:sp>
          <p:nvSpPr>
            <p:cNvPr id="1395" name="Google Shape;1395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7" name="Google Shape;1397;p144"/>
          <p:cNvGrpSpPr/>
          <p:nvPr/>
        </p:nvGrpSpPr>
        <p:grpSpPr>
          <a:xfrm>
            <a:off x="6110202" y="1324413"/>
            <a:ext cx="212739" cy="172975"/>
            <a:chOff x="3915500" y="3855877"/>
            <a:chExt cx="539400" cy="346157"/>
          </a:xfrm>
        </p:grpSpPr>
        <p:sp>
          <p:nvSpPr>
            <p:cNvPr id="1398" name="Google Shape;1398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0" name="Google Shape;1400;p144"/>
          <p:cNvGrpSpPr/>
          <p:nvPr/>
        </p:nvGrpSpPr>
        <p:grpSpPr>
          <a:xfrm>
            <a:off x="5753027" y="1553013"/>
            <a:ext cx="212739" cy="172975"/>
            <a:chOff x="3915500" y="3855877"/>
            <a:chExt cx="539400" cy="346157"/>
          </a:xfrm>
        </p:grpSpPr>
        <p:sp>
          <p:nvSpPr>
            <p:cNvPr id="1401" name="Google Shape;1401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144"/>
          <p:cNvGrpSpPr/>
          <p:nvPr/>
        </p:nvGrpSpPr>
        <p:grpSpPr>
          <a:xfrm>
            <a:off x="5753027" y="1829238"/>
            <a:ext cx="212739" cy="172975"/>
            <a:chOff x="3915500" y="3855877"/>
            <a:chExt cx="539400" cy="346157"/>
          </a:xfrm>
        </p:grpSpPr>
        <p:sp>
          <p:nvSpPr>
            <p:cNvPr id="1404" name="Google Shape;1404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6" name="Google Shape;1406;p144"/>
          <p:cNvGrpSpPr/>
          <p:nvPr/>
        </p:nvGrpSpPr>
        <p:grpSpPr>
          <a:xfrm>
            <a:off x="5753027" y="2105463"/>
            <a:ext cx="212739" cy="172975"/>
            <a:chOff x="3915500" y="3855877"/>
            <a:chExt cx="539400" cy="346157"/>
          </a:xfrm>
        </p:grpSpPr>
        <p:sp>
          <p:nvSpPr>
            <p:cNvPr id="1407" name="Google Shape;140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09" name="Google Shape;1409;p144"/>
          <p:cNvCxnSpPr>
            <a:stCxn id="1360" idx="2"/>
            <a:endCxn id="1399" idx="0"/>
          </p:cNvCxnSpPr>
          <p:nvPr/>
        </p:nvCxnSpPr>
        <p:spPr>
          <a:xfrm>
            <a:off x="6216574" y="1150244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144"/>
          <p:cNvCxnSpPr>
            <a:stCxn id="1398" idx="2"/>
          </p:cNvCxnSpPr>
          <p:nvPr/>
        </p:nvCxnSpPr>
        <p:spPr>
          <a:xfrm flipH="1">
            <a:off x="6212972" y="1497388"/>
            <a:ext cx="36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144"/>
          <p:cNvCxnSpPr>
            <a:stCxn id="1401" idx="3"/>
          </p:cNvCxnSpPr>
          <p:nvPr/>
        </p:nvCxnSpPr>
        <p:spPr>
          <a:xfrm flipH="1" rot="10800000">
            <a:off x="5965766" y="166339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144"/>
          <p:cNvCxnSpPr>
            <a:stCxn id="1404" idx="3"/>
          </p:cNvCxnSpPr>
          <p:nvPr/>
        </p:nvCxnSpPr>
        <p:spPr>
          <a:xfrm flipH="1" rot="10800000">
            <a:off x="5965766" y="1939624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144"/>
          <p:cNvCxnSpPr>
            <a:stCxn id="1407" idx="3"/>
          </p:cNvCxnSpPr>
          <p:nvPr/>
        </p:nvCxnSpPr>
        <p:spPr>
          <a:xfrm flipH="1" rot="10800000">
            <a:off x="5965766" y="221584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14" name="Google Shape;1414;p144"/>
          <p:cNvGrpSpPr/>
          <p:nvPr/>
        </p:nvGrpSpPr>
        <p:grpSpPr>
          <a:xfrm>
            <a:off x="6749965" y="1615563"/>
            <a:ext cx="212739" cy="172975"/>
            <a:chOff x="3915500" y="3855877"/>
            <a:chExt cx="539400" cy="346157"/>
          </a:xfrm>
        </p:grpSpPr>
        <p:sp>
          <p:nvSpPr>
            <p:cNvPr id="1415" name="Google Shape;1415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17" name="Google Shape;1417;p144"/>
          <p:cNvCxnSpPr>
            <a:stCxn id="1374" idx="2"/>
            <a:endCxn id="1396" idx="0"/>
          </p:cNvCxnSpPr>
          <p:nvPr/>
        </p:nvCxnSpPr>
        <p:spPr>
          <a:xfrm>
            <a:off x="6856334" y="1150238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144"/>
          <p:cNvCxnSpPr>
            <a:stCxn id="1395" idx="2"/>
            <a:endCxn id="1416" idx="0"/>
          </p:cNvCxnSpPr>
          <p:nvPr/>
        </p:nvCxnSpPr>
        <p:spPr>
          <a:xfrm>
            <a:off x="6856334" y="1497388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144"/>
          <p:cNvCxnSpPr>
            <a:stCxn id="1386" idx="2"/>
            <a:endCxn id="1393" idx="0"/>
          </p:cNvCxnSpPr>
          <p:nvPr/>
        </p:nvCxnSpPr>
        <p:spPr>
          <a:xfrm>
            <a:off x="7199234" y="1150238"/>
            <a:ext cx="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20" name="Google Shape;1420;p144"/>
          <p:cNvGrpSpPr/>
          <p:nvPr/>
        </p:nvGrpSpPr>
        <p:grpSpPr>
          <a:xfrm>
            <a:off x="7441015" y="1664901"/>
            <a:ext cx="212739" cy="172975"/>
            <a:chOff x="3915500" y="3855877"/>
            <a:chExt cx="539400" cy="346157"/>
          </a:xfrm>
        </p:grpSpPr>
        <p:sp>
          <p:nvSpPr>
            <p:cNvPr id="1421" name="Google Shape;1421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3" name="Google Shape;1423;p144"/>
          <p:cNvGrpSpPr/>
          <p:nvPr/>
        </p:nvGrpSpPr>
        <p:grpSpPr>
          <a:xfrm>
            <a:off x="7441015" y="1941126"/>
            <a:ext cx="212739" cy="172975"/>
            <a:chOff x="3915500" y="3855877"/>
            <a:chExt cx="539400" cy="346157"/>
          </a:xfrm>
        </p:grpSpPr>
        <p:sp>
          <p:nvSpPr>
            <p:cNvPr id="1424" name="Google Shape;1424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144"/>
          <p:cNvGrpSpPr/>
          <p:nvPr/>
        </p:nvGrpSpPr>
        <p:grpSpPr>
          <a:xfrm>
            <a:off x="7441015" y="2217351"/>
            <a:ext cx="212739" cy="172975"/>
            <a:chOff x="3915500" y="3855877"/>
            <a:chExt cx="539400" cy="346157"/>
          </a:xfrm>
        </p:grpSpPr>
        <p:sp>
          <p:nvSpPr>
            <p:cNvPr id="1427" name="Google Shape;142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29" name="Google Shape;1429;p144"/>
          <p:cNvCxnSpPr>
            <a:stCxn id="1392" idx="2"/>
          </p:cNvCxnSpPr>
          <p:nvPr/>
        </p:nvCxnSpPr>
        <p:spPr>
          <a:xfrm>
            <a:off x="7199234" y="1483613"/>
            <a:ext cx="5100" cy="8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44"/>
          <p:cNvCxnSpPr>
            <a:stCxn id="1421" idx="1"/>
          </p:cNvCxnSpPr>
          <p:nvPr/>
        </p:nvCxnSpPr>
        <p:spPr>
          <a:xfrm flipH="1">
            <a:off x="7204015" y="1776787"/>
            <a:ext cx="237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144"/>
          <p:cNvCxnSpPr/>
          <p:nvPr/>
        </p:nvCxnSpPr>
        <p:spPr>
          <a:xfrm rot="10800000">
            <a:off x="7208815" y="2049412"/>
            <a:ext cx="23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p144"/>
          <p:cNvCxnSpPr>
            <a:stCxn id="1427" idx="1"/>
          </p:cNvCxnSpPr>
          <p:nvPr/>
        </p:nvCxnSpPr>
        <p:spPr>
          <a:xfrm flipH="1">
            <a:off x="7199215" y="2329237"/>
            <a:ext cx="241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p144"/>
          <p:cNvCxnSpPr/>
          <p:nvPr/>
        </p:nvCxnSpPr>
        <p:spPr>
          <a:xfrm rot="10800000">
            <a:off x="6236890" y="811099"/>
            <a:ext cx="255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144"/>
          <p:cNvCxnSpPr>
            <a:stCxn id="1366" idx="2"/>
          </p:cNvCxnSpPr>
          <p:nvPr/>
        </p:nvCxnSpPr>
        <p:spPr>
          <a:xfrm flipH="1">
            <a:off x="6241584" y="627538"/>
            <a:ext cx="1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5" name="Google Shape;1435;p144"/>
          <p:cNvGrpSpPr/>
          <p:nvPr/>
        </p:nvGrpSpPr>
        <p:grpSpPr>
          <a:xfrm>
            <a:off x="8593040" y="454563"/>
            <a:ext cx="212739" cy="172975"/>
            <a:chOff x="3915500" y="3855877"/>
            <a:chExt cx="539400" cy="346157"/>
          </a:xfrm>
        </p:grpSpPr>
        <p:sp>
          <p:nvSpPr>
            <p:cNvPr id="1436" name="Google Shape;1436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8" name="Google Shape;1438;p144"/>
          <p:cNvGrpSpPr/>
          <p:nvPr/>
        </p:nvGrpSpPr>
        <p:grpSpPr>
          <a:xfrm>
            <a:off x="8593040" y="702213"/>
            <a:ext cx="212739" cy="172975"/>
            <a:chOff x="3915500" y="3855877"/>
            <a:chExt cx="539400" cy="346157"/>
          </a:xfrm>
        </p:grpSpPr>
        <p:sp>
          <p:nvSpPr>
            <p:cNvPr id="1439" name="Google Shape;1439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1" name="Google Shape;1441;p144"/>
          <p:cNvGrpSpPr/>
          <p:nvPr/>
        </p:nvGrpSpPr>
        <p:grpSpPr>
          <a:xfrm>
            <a:off x="8593040" y="949863"/>
            <a:ext cx="212739" cy="172975"/>
            <a:chOff x="3915500" y="3855877"/>
            <a:chExt cx="539400" cy="346157"/>
          </a:xfrm>
        </p:grpSpPr>
        <p:sp>
          <p:nvSpPr>
            <p:cNvPr id="1442" name="Google Shape;1442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4" name="Google Shape;1444;p144"/>
          <p:cNvGrpSpPr/>
          <p:nvPr/>
        </p:nvGrpSpPr>
        <p:grpSpPr>
          <a:xfrm>
            <a:off x="8593040" y="1197513"/>
            <a:ext cx="212739" cy="172975"/>
            <a:chOff x="3915500" y="3855877"/>
            <a:chExt cx="539400" cy="346157"/>
          </a:xfrm>
        </p:grpSpPr>
        <p:sp>
          <p:nvSpPr>
            <p:cNvPr id="1445" name="Google Shape;1445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p144"/>
          <p:cNvGrpSpPr/>
          <p:nvPr/>
        </p:nvGrpSpPr>
        <p:grpSpPr>
          <a:xfrm>
            <a:off x="7997715" y="425988"/>
            <a:ext cx="212739" cy="172975"/>
            <a:chOff x="3915500" y="3855877"/>
            <a:chExt cx="539400" cy="346157"/>
          </a:xfrm>
        </p:grpSpPr>
        <p:sp>
          <p:nvSpPr>
            <p:cNvPr id="1448" name="Google Shape;1448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0" name="Google Shape;1450;p144"/>
          <p:cNvGrpSpPr/>
          <p:nvPr/>
        </p:nvGrpSpPr>
        <p:grpSpPr>
          <a:xfrm>
            <a:off x="7692940" y="637501"/>
            <a:ext cx="212739" cy="172975"/>
            <a:chOff x="3915500" y="3855877"/>
            <a:chExt cx="539400" cy="346157"/>
          </a:xfrm>
        </p:grpSpPr>
        <p:sp>
          <p:nvSpPr>
            <p:cNvPr id="1451" name="Google Shape;1451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144"/>
          <p:cNvGrpSpPr/>
          <p:nvPr/>
        </p:nvGrpSpPr>
        <p:grpSpPr>
          <a:xfrm>
            <a:off x="7692940" y="949863"/>
            <a:ext cx="212739" cy="172975"/>
            <a:chOff x="3915500" y="3855877"/>
            <a:chExt cx="539400" cy="346157"/>
          </a:xfrm>
        </p:grpSpPr>
        <p:sp>
          <p:nvSpPr>
            <p:cNvPr id="1454" name="Google Shape;1454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6" name="Google Shape;1456;p144"/>
          <p:cNvGrpSpPr/>
          <p:nvPr/>
        </p:nvGrpSpPr>
        <p:grpSpPr>
          <a:xfrm>
            <a:off x="7692940" y="1323338"/>
            <a:ext cx="212739" cy="172975"/>
            <a:chOff x="3915500" y="3855877"/>
            <a:chExt cx="539400" cy="346157"/>
          </a:xfrm>
        </p:grpSpPr>
        <p:sp>
          <p:nvSpPr>
            <p:cNvPr id="1457" name="Google Shape;145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9" name="Google Shape;1459;p144"/>
          <p:cNvGrpSpPr/>
          <p:nvPr/>
        </p:nvGrpSpPr>
        <p:grpSpPr>
          <a:xfrm>
            <a:off x="7997715" y="1324413"/>
            <a:ext cx="212739" cy="172975"/>
            <a:chOff x="3915500" y="3855877"/>
            <a:chExt cx="539400" cy="346157"/>
          </a:xfrm>
        </p:grpSpPr>
        <p:sp>
          <p:nvSpPr>
            <p:cNvPr id="1460" name="Google Shape;1460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2" name="Google Shape;1462;p144"/>
          <p:cNvGrpSpPr/>
          <p:nvPr/>
        </p:nvGrpSpPr>
        <p:grpSpPr>
          <a:xfrm>
            <a:off x="7997715" y="1621238"/>
            <a:ext cx="212739" cy="172975"/>
            <a:chOff x="3915500" y="3855877"/>
            <a:chExt cx="539400" cy="346157"/>
          </a:xfrm>
        </p:grpSpPr>
        <p:sp>
          <p:nvSpPr>
            <p:cNvPr id="1463" name="Google Shape;1463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65" name="Google Shape;1465;p144"/>
          <p:cNvCxnSpPr>
            <a:stCxn id="1448" idx="2"/>
          </p:cNvCxnSpPr>
          <p:nvPr/>
        </p:nvCxnSpPr>
        <p:spPr>
          <a:xfrm flipH="1">
            <a:off x="8103784" y="598963"/>
            <a:ext cx="3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144"/>
          <p:cNvCxnSpPr/>
          <p:nvPr/>
        </p:nvCxnSpPr>
        <p:spPr>
          <a:xfrm>
            <a:off x="7905679" y="1061749"/>
            <a:ext cx="202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144"/>
          <p:cNvCxnSpPr/>
          <p:nvPr/>
        </p:nvCxnSpPr>
        <p:spPr>
          <a:xfrm flipH="1" rot="10800000">
            <a:off x="7905679" y="749087"/>
            <a:ext cx="202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144"/>
          <p:cNvCxnSpPr>
            <a:stCxn id="1458" idx="0"/>
            <a:endCxn id="1454" idx="2"/>
          </p:cNvCxnSpPr>
          <p:nvPr/>
        </p:nvCxnSpPr>
        <p:spPr>
          <a:xfrm rot="10800000">
            <a:off x="7799309" y="1122938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9" name="Google Shape;1469;p144"/>
          <p:cNvCxnSpPr>
            <a:stCxn id="1461" idx="0"/>
            <a:endCxn id="1454" idx="2"/>
          </p:cNvCxnSpPr>
          <p:nvPr/>
        </p:nvCxnSpPr>
        <p:spPr>
          <a:xfrm rot="10800000">
            <a:off x="7799284" y="1122813"/>
            <a:ext cx="3048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0" name="Google Shape;1470;p144"/>
          <p:cNvCxnSpPr>
            <a:stCxn id="1464" idx="0"/>
            <a:endCxn id="1460" idx="2"/>
          </p:cNvCxnSpPr>
          <p:nvPr/>
        </p:nvCxnSpPr>
        <p:spPr>
          <a:xfrm rot="10800000">
            <a:off x="8104084" y="1497338"/>
            <a:ext cx="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1" name="Google Shape;1471;p144"/>
          <p:cNvSpPr/>
          <p:nvPr/>
        </p:nvSpPr>
        <p:spPr>
          <a:xfrm>
            <a:off x="2200800" y="4214406"/>
            <a:ext cx="1423200" cy="6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144"/>
          <p:cNvSpPr/>
          <p:nvPr/>
        </p:nvSpPr>
        <p:spPr>
          <a:xfrm>
            <a:off x="2200800" y="3929796"/>
            <a:ext cx="1423200" cy="297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Sociodemografisch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Kenmerk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44"/>
          <p:cNvSpPr/>
          <p:nvPr/>
        </p:nvSpPr>
        <p:spPr>
          <a:xfrm>
            <a:off x="3798750" y="4214406"/>
            <a:ext cx="1423200" cy="6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44"/>
          <p:cNvSpPr/>
          <p:nvPr/>
        </p:nvSpPr>
        <p:spPr>
          <a:xfrm>
            <a:off x="3798750" y="3929796"/>
            <a:ext cx="1423200" cy="297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Cultuurdeelname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5" name="Google Shape;1475;p144"/>
          <p:cNvCxnSpPr>
            <a:stCxn id="1354" idx="2"/>
            <a:endCxn id="1352" idx="0"/>
          </p:cNvCxnSpPr>
          <p:nvPr/>
        </p:nvCxnSpPr>
        <p:spPr>
          <a:xfrm flipH="1">
            <a:off x="1331599" y="3517313"/>
            <a:ext cx="158940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44"/>
          <p:cNvCxnSpPr>
            <a:stCxn id="1354" idx="2"/>
            <a:endCxn id="1474" idx="0"/>
          </p:cNvCxnSpPr>
          <p:nvPr/>
        </p:nvCxnSpPr>
        <p:spPr>
          <a:xfrm>
            <a:off x="2920999" y="3517313"/>
            <a:ext cx="158940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44"/>
          <p:cNvCxnSpPr>
            <a:stCxn id="1354" idx="2"/>
            <a:endCxn id="1472" idx="0"/>
          </p:cNvCxnSpPr>
          <p:nvPr/>
        </p:nvCxnSpPr>
        <p:spPr>
          <a:xfrm flipH="1">
            <a:off x="2912299" y="3517313"/>
            <a:ext cx="870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144"/>
          <p:cNvCxnSpPr>
            <a:stCxn id="1395" idx="1"/>
            <a:endCxn id="1398" idx="3"/>
          </p:cNvCxnSpPr>
          <p:nvPr/>
        </p:nvCxnSpPr>
        <p:spPr>
          <a:xfrm rot="10800000">
            <a:off x="6323065" y="1436299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45"/>
          <p:cNvSpPr/>
          <p:nvPr/>
        </p:nvSpPr>
        <p:spPr>
          <a:xfrm>
            <a:off x="53957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145"/>
          <p:cNvSpPr txBox="1"/>
          <p:nvPr/>
        </p:nvSpPr>
        <p:spPr>
          <a:xfrm>
            <a:off x="628650" y="273850"/>
            <a:ext cx="46101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Activiteit (1)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45"/>
          <p:cNvSpPr txBox="1"/>
          <p:nvPr/>
        </p:nvSpPr>
        <p:spPr>
          <a:xfrm>
            <a:off x="628650" y="864200"/>
            <a:ext cx="22773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wil graag naar het BRDCST festival dat doorgaat in de AB.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Het festival is een </a:t>
            </a: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Activiteit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die kan opgedeeld worden in verschillende concerten waarvoor individueel tickets gekocht kunnen worden.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Black Midi (artiest) speelt hier tweemaal dezelfde set na elkaar.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145"/>
          <p:cNvSpPr txBox="1"/>
          <p:nvPr/>
        </p:nvSpPr>
        <p:spPr>
          <a:xfrm>
            <a:off x="5550975" y="2490750"/>
            <a:ext cx="31815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De klasse </a:t>
            </a: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Activiteit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(concert Black Midi) heeft tal van attributen. Zo is er </a:t>
            </a: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beschrijving, contactinfo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(email AB)</a:t>
            </a: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, infrastructuur, locatie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(AB Club)</a:t>
            </a: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, naam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en </a:t>
            </a: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type.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Het concert van Black Midi is dan weer gekoppeld aan een </a:t>
            </a: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superactiviteit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(BRDCST festival) en aan een </a:t>
            </a: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subactiviteit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(specifiek speelmoment).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Ook is er een klasse </a:t>
            </a:r>
            <a:r>
              <a:rPr b="1" lang="en" sz="1100"/>
              <a:t>Prijsinfo</a:t>
            </a:r>
            <a:r>
              <a:rPr lang="en" sz="1100"/>
              <a:t> en </a:t>
            </a:r>
            <a:r>
              <a:rPr b="1" lang="en" sz="1100"/>
              <a:t>Boekinginfo </a:t>
            </a:r>
            <a:r>
              <a:rPr lang="en" sz="1100"/>
              <a:t>voorzien.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lang="en" sz="1100"/>
              <a:t>SEMIC:Event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</p:txBody>
      </p:sp>
      <p:grpSp>
        <p:nvGrpSpPr>
          <p:cNvPr id="1487" name="Google Shape;1487;p145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488" name="Google Shape;148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145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491" name="Google Shape;1491;p145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45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3" name="Google Shape;1493;p145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494" name="Google Shape;1494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6" name="Google Shape;1496;p145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497" name="Google Shape;1497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9" name="Google Shape;1499;p145"/>
          <p:cNvCxnSpPr>
            <a:stCxn id="1488" idx="2"/>
            <a:endCxn id="1495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00" name="Google Shape;1500;p145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501" name="Google Shape;1501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03" name="Google Shape;1503;p145"/>
          <p:cNvCxnSpPr>
            <a:stCxn id="1502" idx="0"/>
            <a:endCxn id="1494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04" name="Google Shape;1504;p145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505" name="Google Shape;1505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7" name="Google Shape;1507;p145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508" name="Google Shape;150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145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511" name="Google Shape;1511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13" name="Google Shape;1513;p145"/>
          <p:cNvCxnSpPr>
            <a:stCxn id="1506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p145"/>
          <p:cNvCxnSpPr>
            <a:endCxn id="1508" idx="1"/>
          </p:cNvCxnSpPr>
          <p:nvPr/>
        </p:nvCxnSpPr>
        <p:spPr>
          <a:xfrm flipH="1" rot="10800000">
            <a:off x="6686540" y="650849"/>
            <a:ext cx="227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145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16" name="Google Shape;1516;p145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517" name="Google Shape;1517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19" name="Google Shape;1519;p145"/>
          <p:cNvCxnSpPr>
            <a:endCxn id="1517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0" name="Google Shape;1520;p145"/>
          <p:cNvCxnSpPr>
            <a:stCxn id="1491" idx="3"/>
            <a:endCxn id="1505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p145"/>
          <p:cNvCxnSpPr>
            <a:stCxn id="1501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2" name="Google Shape;1522;p145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523" name="Google Shape;1523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145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526" name="Google Shape;1526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8" name="Google Shape;1528;p145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529" name="Google Shape;1529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1" name="Google Shape;1531;p145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532" name="Google Shape;1532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4" name="Google Shape;1534;p145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535" name="Google Shape;1535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7" name="Google Shape;1537;p145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538" name="Google Shape;153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40" name="Google Shape;1540;p145"/>
          <p:cNvCxnSpPr>
            <a:stCxn id="1491" idx="2"/>
            <a:endCxn id="1530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1" name="Google Shape;1541;p145"/>
          <p:cNvCxnSpPr>
            <a:stCxn id="1529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145"/>
          <p:cNvCxnSpPr>
            <a:stCxn id="1532" idx="3"/>
          </p:cNvCxnSpPr>
          <p:nvPr/>
        </p:nvCxnSpPr>
        <p:spPr>
          <a:xfrm flipH="1" rot="10800000">
            <a:off x="5786841" y="174779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145"/>
          <p:cNvCxnSpPr>
            <a:stCxn id="1535" idx="3"/>
          </p:cNvCxnSpPr>
          <p:nvPr/>
        </p:nvCxnSpPr>
        <p:spPr>
          <a:xfrm flipH="1" rot="10800000">
            <a:off x="5786841" y="2024024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4" name="Google Shape;1544;p145"/>
          <p:cNvCxnSpPr>
            <a:stCxn id="1538" idx="3"/>
          </p:cNvCxnSpPr>
          <p:nvPr/>
        </p:nvCxnSpPr>
        <p:spPr>
          <a:xfrm flipH="1" rot="10800000">
            <a:off x="5786841" y="230024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5" name="Google Shape;1545;p145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546" name="Google Shape;1546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48" name="Google Shape;1548;p145"/>
          <p:cNvCxnSpPr>
            <a:stCxn id="1505" idx="2"/>
            <a:endCxn id="1527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145"/>
          <p:cNvCxnSpPr>
            <a:stCxn id="1526" idx="2"/>
            <a:endCxn id="1547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p145"/>
          <p:cNvCxnSpPr>
            <a:stCxn id="1517" idx="2"/>
            <a:endCxn id="1524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51" name="Google Shape;1551;p145"/>
          <p:cNvGrpSpPr/>
          <p:nvPr/>
        </p:nvGrpSpPr>
        <p:grpSpPr>
          <a:xfrm>
            <a:off x="7262627" y="1662063"/>
            <a:ext cx="212739" cy="172975"/>
            <a:chOff x="3915500" y="3855877"/>
            <a:chExt cx="539400" cy="346157"/>
          </a:xfrm>
        </p:grpSpPr>
        <p:sp>
          <p:nvSpPr>
            <p:cNvPr id="1552" name="Google Shape;1552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4" name="Google Shape;1554;p145"/>
          <p:cNvGrpSpPr/>
          <p:nvPr/>
        </p:nvGrpSpPr>
        <p:grpSpPr>
          <a:xfrm>
            <a:off x="7262627" y="1938288"/>
            <a:ext cx="212739" cy="172975"/>
            <a:chOff x="3915500" y="3855877"/>
            <a:chExt cx="539400" cy="346157"/>
          </a:xfrm>
        </p:grpSpPr>
        <p:sp>
          <p:nvSpPr>
            <p:cNvPr id="1555" name="Google Shape;1555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7" name="Google Shape;1557;p145"/>
          <p:cNvGrpSpPr/>
          <p:nvPr/>
        </p:nvGrpSpPr>
        <p:grpSpPr>
          <a:xfrm>
            <a:off x="7262627" y="2214513"/>
            <a:ext cx="212739" cy="172975"/>
            <a:chOff x="3915500" y="3855877"/>
            <a:chExt cx="539400" cy="346157"/>
          </a:xfrm>
        </p:grpSpPr>
        <p:sp>
          <p:nvSpPr>
            <p:cNvPr id="1558" name="Google Shape;155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60" name="Google Shape;1560;p145"/>
          <p:cNvCxnSpPr>
            <a:stCxn id="1523" idx="2"/>
          </p:cNvCxnSpPr>
          <p:nvPr/>
        </p:nvCxnSpPr>
        <p:spPr>
          <a:xfrm>
            <a:off x="7020309" y="1568013"/>
            <a:ext cx="5400" cy="7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p145"/>
          <p:cNvCxnSpPr>
            <a:stCxn id="1552" idx="1"/>
          </p:cNvCxnSpPr>
          <p:nvPr/>
        </p:nvCxnSpPr>
        <p:spPr>
          <a:xfrm flipH="1">
            <a:off x="7025627" y="1773949"/>
            <a:ext cx="237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45"/>
          <p:cNvCxnSpPr/>
          <p:nvPr/>
        </p:nvCxnSpPr>
        <p:spPr>
          <a:xfrm rot="10800000">
            <a:off x="7030427" y="2046574"/>
            <a:ext cx="23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p145"/>
          <p:cNvCxnSpPr>
            <a:stCxn id="1558" idx="1"/>
          </p:cNvCxnSpPr>
          <p:nvPr/>
        </p:nvCxnSpPr>
        <p:spPr>
          <a:xfrm flipH="1">
            <a:off x="7020827" y="2326399"/>
            <a:ext cx="241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p145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p145"/>
          <p:cNvCxnSpPr>
            <a:stCxn id="1497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66" name="Google Shape;1566;p145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567" name="Google Shape;1567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145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570" name="Google Shape;1570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2" name="Google Shape;1572;p145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573" name="Google Shape;1573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145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576" name="Google Shape;1576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8" name="Google Shape;1578;p145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579" name="Google Shape;1579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1" name="Google Shape;1581;p145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582" name="Google Shape;1582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145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585" name="Google Shape;1585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7" name="Google Shape;1587;p145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588" name="Google Shape;158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0" name="Google Shape;1590;p145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591" name="Google Shape;1591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3" name="Google Shape;1593;p145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594" name="Google Shape;1594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96" name="Google Shape;1596;p145"/>
          <p:cNvCxnSpPr>
            <a:stCxn id="1579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145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145"/>
          <p:cNvCxnSpPr/>
          <p:nvPr/>
        </p:nvCxnSpPr>
        <p:spPr>
          <a:xfrm flipH="1" rot="10800000">
            <a:off x="7726754" y="833487"/>
            <a:ext cx="202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145"/>
          <p:cNvCxnSpPr>
            <a:stCxn id="1589" idx="0"/>
            <a:endCxn id="1585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0" name="Google Shape;1600;p145"/>
          <p:cNvCxnSpPr>
            <a:stCxn id="1592" idx="0"/>
            <a:endCxn id="1585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1" name="Google Shape;1601;p145"/>
          <p:cNvCxnSpPr>
            <a:stCxn id="1595" idx="0"/>
            <a:endCxn id="1591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2" name="Google Shape;1602;p145"/>
          <p:cNvSpPr/>
          <p:nvPr/>
        </p:nvSpPr>
        <p:spPr>
          <a:xfrm>
            <a:off x="4051791" y="2732871"/>
            <a:ext cx="1040400" cy="5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03" name="Google Shape;1603;p145"/>
          <p:cNvSpPr/>
          <p:nvPr/>
        </p:nvSpPr>
        <p:spPr>
          <a:xfrm>
            <a:off x="4051791" y="2510100"/>
            <a:ext cx="1040400" cy="233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Prijsinfo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4" name="Google Shape;1604;p145"/>
          <p:cNvCxnSpPr>
            <a:endCxn id="1529" idx="3"/>
          </p:cNvCxnSpPr>
          <p:nvPr/>
        </p:nvCxnSpPr>
        <p:spPr>
          <a:xfrm rot="10800000">
            <a:off x="6144016" y="1520699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145"/>
          <p:cNvCxnSpPr>
            <a:stCxn id="1606" idx="0"/>
            <a:endCxn id="1606" idx="3"/>
          </p:cNvCxnSpPr>
          <p:nvPr/>
        </p:nvCxnSpPr>
        <p:spPr>
          <a:xfrm flipH="1" rot="-5400000">
            <a:off x="3926275" y="3786050"/>
            <a:ext cx="165000" cy="839700"/>
          </a:xfrm>
          <a:prstGeom prst="bentConnector4">
            <a:avLst>
              <a:gd fmla="val -144318" name="adj1"/>
              <a:gd fmla="val 12834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07" name="Google Shape;1607;p145"/>
          <p:cNvGrpSpPr/>
          <p:nvPr/>
        </p:nvGrpSpPr>
        <p:grpSpPr>
          <a:xfrm>
            <a:off x="2749375" y="3650300"/>
            <a:ext cx="2802888" cy="1346344"/>
            <a:chOff x="2749375" y="3650300"/>
            <a:chExt cx="2802888" cy="1346344"/>
          </a:xfrm>
        </p:grpSpPr>
        <p:sp>
          <p:nvSpPr>
            <p:cNvPr id="1608" name="Google Shape;1608;p145"/>
            <p:cNvSpPr/>
            <p:nvPr/>
          </p:nvSpPr>
          <p:spPr>
            <a:xfrm>
              <a:off x="2749376" y="4458444"/>
              <a:ext cx="1679100" cy="538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45"/>
            <p:cNvSpPr/>
            <p:nvPr/>
          </p:nvSpPr>
          <p:spPr>
            <a:xfrm>
              <a:off x="2749375" y="4123400"/>
              <a:ext cx="1679100" cy="330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Activiteit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45"/>
            <p:cNvSpPr txBox="1"/>
            <p:nvPr/>
          </p:nvSpPr>
          <p:spPr>
            <a:xfrm>
              <a:off x="3542788" y="3650300"/>
              <a:ext cx="1123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roxima Nova"/>
                  <a:ea typeface="Proxima Nova"/>
                  <a:cs typeface="Proxima Nova"/>
                  <a:sym typeface="Proxima Nova"/>
                </a:rPr>
                <a:t>subactiviteit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10" name="Google Shape;1610;p145"/>
            <p:cNvSpPr txBox="1"/>
            <p:nvPr/>
          </p:nvSpPr>
          <p:spPr>
            <a:xfrm>
              <a:off x="4428463" y="4295900"/>
              <a:ext cx="1123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roxima Nova"/>
                  <a:ea typeface="Proxima Nova"/>
                  <a:cs typeface="Proxima Nova"/>
                  <a:sym typeface="Proxima Nova"/>
                </a:rPr>
                <a:t>superactiviteit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611" name="Google Shape;1611;p145"/>
          <p:cNvSpPr/>
          <p:nvPr/>
        </p:nvSpPr>
        <p:spPr>
          <a:xfrm>
            <a:off x="4051803" y="1677671"/>
            <a:ext cx="1040400" cy="5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12" name="Google Shape;1612;p145"/>
          <p:cNvSpPr/>
          <p:nvPr/>
        </p:nvSpPr>
        <p:spPr>
          <a:xfrm>
            <a:off x="4051803" y="1454900"/>
            <a:ext cx="1040400" cy="233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/>
              <a:t>Boekinginfo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3" name="Google Shape;1613;p145"/>
          <p:cNvCxnSpPr/>
          <p:nvPr/>
        </p:nvCxnSpPr>
        <p:spPr>
          <a:xfrm flipH="1" rot="10800000">
            <a:off x="3241525" y="1961200"/>
            <a:ext cx="14700" cy="21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4" name="Google Shape;1614;p145"/>
          <p:cNvCxnSpPr>
            <a:stCxn id="1611" idx="1"/>
          </p:cNvCxnSpPr>
          <p:nvPr/>
        </p:nvCxnSpPr>
        <p:spPr>
          <a:xfrm flipH="1">
            <a:off x="3249003" y="1945721"/>
            <a:ext cx="8028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p145"/>
          <p:cNvCxnSpPr>
            <a:stCxn id="1602" idx="1"/>
          </p:cNvCxnSpPr>
          <p:nvPr/>
        </p:nvCxnSpPr>
        <p:spPr>
          <a:xfrm flipH="1">
            <a:off x="3256191" y="3000921"/>
            <a:ext cx="7956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46"/>
          <p:cNvSpPr/>
          <p:nvPr/>
        </p:nvSpPr>
        <p:spPr>
          <a:xfrm>
            <a:off x="53957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46"/>
          <p:cNvSpPr txBox="1"/>
          <p:nvPr/>
        </p:nvSpPr>
        <p:spPr>
          <a:xfrm>
            <a:off x="628650" y="273850"/>
            <a:ext cx="46101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Activiteit (2)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46"/>
          <p:cNvSpPr txBox="1"/>
          <p:nvPr/>
        </p:nvSpPr>
        <p:spPr>
          <a:xfrm>
            <a:off x="628650" y="786625"/>
            <a:ext cx="4532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wil graag naar het BRDCST festival dat doorgaat in de AB.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Black Midi (artiest) speelt hier een concert.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De AB kan voor dit festival en concert promotie voeren aan de hand van advertenties op sociale media, marketingmails, etc.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6"/>
          <p:cNvSpPr txBox="1"/>
          <p:nvPr/>
        </p:nvSpPr>
        <p:spPr>
          <a:xfrm>
            <a:off x="5550975" y="3232275"/>
            <a:ext cx="318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Er wordt, verbonden met de klasse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Activiteit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een klasse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Promotie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toegevoegd. Deze is ook gelinkt met het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ParticipantProfiel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en de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Participant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Deze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Promotie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verloopt dan weer via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Kanaal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(sociale media, email, post, …)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46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625" name="Google Shape;162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7" name="Google Shape;1627;p146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628" name="Google Shape;1628;p146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46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0" name="Google Shape;1630;p146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631" name="Google Shape;1631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3" name="Google Shape;1633;p146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634" name="Google Shape;1634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36" name="Google Shape;1636;p146"/>
          <p:cNvCxnSpPr>
            <a:stCxn id="1625" idx="2"/>
            <a:endCxn id="1632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37" name="Google Shape;1637;p146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638" name="Google Shape;1638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40" name="Google Shape;1640;p146"/>
          <p:cNvCxnSpPr>
            <a:stCxn id="1639" idx="0"/>
            <a:endCxn id="1631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1" name="Google Shape;1641;p146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642" name="Google Shape;1642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4" name="Google Shape;1644;p146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645" name="Google Shape;164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7" name="Google Shape;1647;p146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648" name="Google Shape;1648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50" name="Google Shape;1650;p146"/>
          <p:cNvCxnSpPr>
            <a:stCxn id="1643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146"/>
          <p:cNvCxnSpPr>
            <a:endCxn id="1645" idx="1"/>
          </p:cNvCxnSpPr>
          <p:nvPr/>
        </p:nvCxnSpPr>
        <p:spPr>
          <a:xfrm flipH="1" rot="10800000">
            <a:off x="6686540" y="650849"/>
            <a:ext cx="227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146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3" name="Google Shape;1653;p146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654" name="Google Shape;1654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56" name="Google Shape;1656;p146"/>
          <p:cNvCxnSpPr>
            <a:endCxn id="1654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46"/>
          <p:cNvCxnSpPr>
            <a:stCxn id="1628" idx="3"/>
            <a:endCxn id="1642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p146"/>
          <p:cNvCxnSpPr>
            <a:stCxn id="1638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9" name="Google Shape;1659;p146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660" name="Google Shape;1660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2" name="Google Shape;1662;p146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663" name="Google Shape;1663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146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666" name="Google Shape;1666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8" name="Google Shape;1668;p146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669" name="Google Shape;1669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1" name="Google Shape;1671;p146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672" name="Google Shape;1672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4" name="Google Shape;1674;p146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675" name="Google Shape;167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77" name="Google Shape;1677;p146"/>
          <p:cNvCxnSpPr>
            <a:stCxn id="1628" idx="2"/>
            <a:endCxn id="1667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146"/>
          <p:cNvCxnSpPr>
            <a:stCxn id="1666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46"/>
          <p:cNvCxnSpPr>
            <a:stCxn id="1669" idx="3"/>
          </p:cNvCxnSpPr>
          <p:nvPr/>
        </p:nvCxnSpPr>
        <p:spPr>
          <a:xfrm flipH="1" rot="10800000">
            <a:off x="5786841" y="174779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146"/>
          <p:cNvCxnSpPr>
            <a:stCxn id="1672" idx="3"/>
          </p:cNvCxnSpPr>
          <p:nvPr/>
        </p:nvCxnSpPr>
        <p:spPr>
          <a:xfrm flipH="1" rot="10800000">
            <a:off x="5786841" y="2024024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46"/>
          <p:cNvCxnSpPr>
            <a:stCxn id="1675" idx="3"/>
          </p:cNvCxnSpPr>
          <p:nvPr/>
        </p:nvCxnSpPr>
        <p:spPr>
          <a:xfrm flipH="1" rot="10800000">
            <a:off x="5786841" y="230024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82" name="Google Shape;1682;p146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683" name="Google Shape;1683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85" name="Google Shape;1685;p146"/>
          <p:cNvCxnSpPr>
            <a:stCxn id="1642" idx="2"/>
            <a:endCxn id="1664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6" name="Google Shape;1686;p146"/>
          <p:cNvCxnSpPr>
            <a:stCxn id="1663" idx="2"/>
            <a:endCxn id="1684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7" name="Google Shape;1687;p146"/>
          <p:cNvCxnSpPr>
            <a:stCxn id="1654" idx="2"/>
            <a:endCxn id="1661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88" name="Google Shape;1688;p146"/>
          <p:cNvGrpSpPr/>
          <p:nvPr/>
        </p:nvGrpSpPr>
        <p:grpSpPr>
          <a:xfrm>
            <a:off x="7262627" y="1662063"/>
            <a:ext cx="212739" cy="172975"/>
            <a:chOff x="3915500" y="3855877"/>
            <a:chExt cx="539400" cy="346157"/>
          </a:xfrm>
        </p:grpSpPr>
        <p:sp>
          <p:nvSpPr>
            <p:cNvPr id="1689" name="Google Shape;1689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1" name="Google Shape;1691;p146"/>
          <p:cNvGrpSpPr/>
          <p:nvPr/>
        </p:nvGrpSpPr>
        <p:grpSpPr>
          <a:xfrm>
            <a:off x="7262627" y="1938288"/>
            <a:ext cx="212739" cy="172975"/>
            <a:chOff x="3915500" y="3855877"/>
            <a:chExt cx="539400" cy="346157"/>
          </a:xfrm>
        </p:grpSpPr>
        <p:sp>
          <p:nvSpPr>
            <p:cNvPr id="1692" name="Google Shape;1692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4" name="Google Shape;1694;p146"/>
          <p:cNvGrpSpPr/>
          <p:nvPr/>
        </p:nvGrpSpPr>
        <p:grpSpPr>
          <a:xfrm>
            <a:off x="7262627" y="2214513"/>
            <a:ext cx="212739" cy="172975"/>
            <a:chOff x="3915500" y="3855877"/>
            <a:chExt cx="539400" cy="346157"/>
          </a:xfrm>
        </p:grpSpPr>
        <p:sp>
          <p:nvSpPr>
            <p:cNvPr id="1695" name="Google Shape;169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97" name="Google Shape;1697;p146"/>
          <p:cNvCxnSpPr>
            <a:stCxn id="1660" idx="2"/>
          </p:cNvCxnSpPr>
          <p:nvPr/>
        </p:nvCxnSpPr>
        <p:spPr>
          <a:xfrm>
            <a:off x="7020309" y="1568013"/>
            <a:ext cx="5400" cy="7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146"/>
          <p:cNvCxnSpPr>
            <a:stCxn id="1689" idx="1"/>
          </p:cNvCxnSpPr>
          <p:nvPr/>
        </p:nvCxnSpPr>
        <p:spPr>
          <a:xfrm flipH="1">
            <a:off x="7025627" y="1773949"/>
            <a:ext cx="237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46"/>
          <p:cNvCxnSpPr/>
          <p:nvPr/>
        </p:nvCxnSpPr>
        <p:spPr>
          <a:xfrm rot="10800000">
            <a:off x="7030427" y="2046574"/>
            <a:ext cx="23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46"/>
          <p:cNvCxnSpPr>
            <a:stCxn id="1695" idx="1"/>
          </p:cNvCxnSpPr>
          <p:nvPr/>
        </p:nvCxnSpPr>
        <p:spPr>
          <a:xfrm flipH="1">
            <a:off x="7020827" y="2326399"/>
            <a:ext cx="241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1" name="Google Shape;1701;p146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2" name="Google Shape;1702;p146"/>
          <p:cNvCxnSpPr>
            <a:stCxn id="1634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3" name="Google Shape;1703;p146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704" name="Google Shape;1704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p146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707" name="Google Shape;1707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9" name="Google Shape;1709;p146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710" name="Google Shape;1710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2" name="Google Shape;1712;p146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713" name="Google Shape;1713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5" name="Google Shape;1715;p146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716" name="Google Shape;1716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146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719" name="Google Shape;1719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1" name="Google Shape;1721;p146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722" name="Google Shape;1722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p146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725" name="Google Shape;172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7" name="Google Shape;1727;p146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728" name="Google Shape;1728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0" name="Google Shape;1730;p146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731" name="Google Shape;1731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33" name="Google Shape;1733;p146"/>
          <p:cNvCxnSpPr>
            <a:stCxn id="1716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4" name="Google Shape;1734;p146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5" name="Google Shape;1735;p146"/>
          <p:cNvCxnSpPr/>
          <p:nvPr/>
        </p:nvCxnSpPr>
        <p:spPr>
          <a:xfrm flipH="1" rot="10800000">
            <a:off x="7726754" y="833487"/>
            <a:ext cx="202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6" name="Google Shape;1736;p146"/>
          <p:cNvCxnSpPr>
            <a:stCxn id="1726" idx="0"/>
            <a:endCxn id="1722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7" name="Google Shape;1737;p146"/>
          <p:cNvCxnSpPr>
            <a:stCxn id="1729" idx="0"/>
            <a:endCxn id="1722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8" name="Google Shape;1738;p146"/>
          <p:cNvCxnSpPr>
            <a:stCxn id="1732" idx="0"/>
            <a:endCxn id="1728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9" name="Google Shape;1739;p146"/>
          <p:cNvCxnSpPr>
            <a:endCxn id="1666" idx="3"/>
          </p:cNvCxnSpPr>
          <p:nvPr/>
        </p:nvCxnSpPr>
        <p:spPr>
          <a:xfrm rot="10800000">
            <a:off x="6144016" y="1520699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146"/>
          <p:cNvCxnSpPr>
            <a:stCxn id="1741" idx="0"/>
            <a:endCxn id="1741" idx="3"/>
          </p:cNvCxnSpPr>
          <p:nvPr/>
        </p:nvCxnSpPr>
        <p:spPr>
          <a:xfrm flipH="1" rot="-5400000">
            <a:off x="2670450" y="2182300"/>
            <a:ext cx="165000" cy="839700"/>
          </a:xfrm>
          <a:prstGeom prst="bentConnector4">
            <a:avLst>
              <a:gd fmla="val -144318" name="adj1"/>
              <a:gd fmla="val 12834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2" name="Google Shape;1742;p146"/>
          <p:cNvGrpSpPr/>
          <p:nvPr/>
        </p:nvGrpSpPr>
        <p:grpSpPr>
          <a:xfrm>
            <a:off x="1493550" y="2046550"/>
            <a:ext cx="2802888" cy="1346344"/>
            <a:chOff x="2749375" y="3650300"/>
            <a:chExt cx="2802888" cy="1346344"/>
          </a:xfrm>
        </p:grpSpPr>
        <p:sp>
          <p:nvSpPr>
            <p:cNvPr id="1743" name="Google Shape;1743;p146"/>
            <p:cNvSpPr/>
            <p:nvPr/>
          </p:nvSpPr>
          <p:spPr>
            <a:xfrm>
              <a:off x="2749376" y="4458444"/>
              <a:ext cx="1679100" cy="538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46"/>
            <p:cNvSpPr/>
            <p:nvPr/>
          </p:nvSpPr>
          <p:spPr>
            <a:xfrm>
              <a:off x="2749375" y="4123400"/>
              <a:ext cx="1679100" cy="330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Activiteit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46"/>
            <p:cNvSpPr txBox="1"/>
            <p:nvPr/>
          </p:nvSpPr>
          <p:spPr>
            <a:xfrm>
              <a:off x="3542788" y="3650300"/>
              <a:ext cx="1123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roxima Nova"/>
                  <a:ea typeface="Proxima Nova"/>
                  <a:cs typeface="Proxima Nova"/>
                  <a:sym typeface="Proxima Nova"/>
                </a:rPr>
                <a:t>subactiviteit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45" name="Google Shape;1745;p146"/>
            <p:cNvSpPr txBox="1"/>
            <p:nvPr/>
          </p:nvSpPr>
          <p:spPr>
            <a:xfrm>
              <a:off x="4428463" y="4295900"/>
              <a:ext cx="1123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roxima Nova"/>
                  <a:ea typeface="Proxima Nova"/>
                  <a:cs typeface="Proxima Nova"/>
                  <a:sym typeface="Proxima Nova"/>
                </a:rPr>
                <a:t>superactiviteit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746" name="Google Shape;1746;p146"/>
          <p:cNvSpPr/>
          <p:nvPr/>
        </p:nvSpPr>
        <p:spPr>
          <a:xfrm>
            <a:off x="1815741" y="3702959"/>
            <a:ext cx="1040400" cy="5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47" name="Google Shape;1747;p146"/>
          <p:cNvSpPr/>
          <p:nvPr/>
        </p:nvSpPr>
        <p:spPr>
          <a:xfrm>
            <a:off x="1815741" y="3480188"/>
            <a:ext cx="1040400" cy="233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Promotie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46"/>
          <p:cNvSpPr/>
          <p:nvPr/>
        </p:nvSpPr>
        <p:spPr>
          <a:xfrm>
            <a:off x="1815741" y="4549121"/>
            <a:ext cx="1040400" cy="5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49" name="Google Shape;1749;p146"/>
          <p:cNvSpPr/>
          <p:nvPr/>
        </p:nvSpPr>
        <p:spPr>
          <a:xfrm>
            <a:off x="1815741" y="4326350"/>
            <a:ext cx="1040400" cy="233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Kanaal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0" name="Google Shape;1750;p146"/>
          <p:cNvCxnSpPr>
            <a:stCxn id="1743" idx="2"/>
            <a:endCxn id="1747" idx="0"/>
          </p:cNvCxnSpPr>
          <p:nvPr/>
        </p:nvCxnSpPr>
        <p:spPr>
          <a:xfrm>
            <a:off x="2333101" y="3392894"/>
            <a:ext cx="270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1" name="Google Shape;1751;p146"/>
          <p:cNvCxnSpPr>
            <a:stCxn id="1749" idx="0"/>
            <a:endCxn id="1746" idx="2"/>
          </p:cNvCxnSpPr>
          <p:nvPr/>
        </p:nvCxnSpPr>
        <p:spPr>
          <a:xfrm rot="10800000">
            <a:off x="2335941" y="4239050"/>
            <a:ext cx="0" cy="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47"/>
          <p:cNvSpPr/>
          <p:nvPr/>
        </p:nvSpPr>
        <p:spPr>
          <a:xfrm>
            <a:off x="53957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147"/>
          <p:cNvSpPr txBox="1"/>
          <p:nvPr/>
        </p:nvSpPr>
        <p:spPr>
          <a:xfrm>
            <a:off x="628650" y="273850"/>
            <a:ext cx="46101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</a:t>
            </a:r>
            <a:r>
              <a:rPr b="1" lang="en" sz="3000"/>
              <a:t>Deelname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47"/>
          <p:cNvSpPr txBox="1"/>
          <p:nvPr/>
        </p:nvSpPr>
        <p:spPr>
          <a:xfrm>
            <a:off x="628650" y="864200"/>
            <a:ext cx="4532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 naar dit concert van Black Midi te gaan moet </a:t>
            </a:r>
            <a:r>
              <a:rPr b="1" lang="en" sz="13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een ticket aanschaffen. Voor dit concert hangt daar een transactie aan vast. </a:t>
            </a:r>
            <a:r>
              <a:rPr b="1" lang="en" sz="13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kan na haar deelname ook feedback geven.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47"/>
          <p:cNvSpPr txBox="1"/>
          <p:nvPr/>
        </p:nvSpPr>
        <p:spPr>
          <a:xfrm>
            <a:off x="5521800" y="2764125"/>
            <a:ext cx="318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 relatie tussen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Participant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Activiteit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definiëren we als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Deelname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Uit deze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Deelname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vloeit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Transactie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voort. De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Participant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ontvangt daarvoor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Ticket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in de plaats.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0" name="Google Shape;1760;p147"/>
          <p:cNvSpPr/>
          <p:nvPr/>
        </p:nvSpPr>
        <p:spPr>
          <a:xfrm>
            <a:off x="2452258" y="4089020"/>
            <a:ext cx="1040400" cy="5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61" name="Google Shape;1761;p147"/>
          <p:cNvSpPr/>
          <p:nvPr/>
        </p:nvSpPr>
        <p:spPr>
          <a:xfrm>
            <a:off x="2452258" y="3866249"/>
            <a:ext cx="1040400" cy="233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Deelname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47"/>
          <p:cNvSpPr/>
          <p:nvPr/>
        </p:nvSpPr>
        <p:spPr>
          <a:xfrm>
            <a:off x="2452256" y="3161736"/>
            <a:ext cx="1040400" cy="5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63" name="Google Shape;1763;p147"/>
          <p:cNvSpPr/>
          <p:nvPr/>
        </p:nvSpPr>
        <p:spPr>
          <a:xfrm>
            <a:off x="2452256" y="2938965"/>
            <a:ext cx="1040400" cy="233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Transactie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4" name="Google Shape;1764;p147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765" name="Google Shape;176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7" name="Google Shape;1767;p147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768" name="Google Shape;1768;p147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47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0" name="Google Shape;1770;p147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771" name="Google Shape;1771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3" name="Google Shape;1773;p147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774" name="Google Shape;1774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76" name="Google Shape;1776;p147"/>
          <p:cNvCxnSpPr>
            <a:stCxn id="1765" idx="2"/>
            <a:endCxn id="1772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77" name="Google Shape;1777;p147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778" name="Google Shape;1778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80" name="Google Shape;1780;p147"/>
          <p:cNvCxnSpPr>
            <a:stCxn id="1779" idx="0"/>
            <a:endCxn id="1771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81" name="Google Shape;1781;p147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782" name="Google Shape;1782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4" name="Google Shape;1784;p147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785" name="Google Shape;178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7" name="Google Shape;1787;p147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788" name="Google Shape;1788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90" name="Google Shape;1790;p147"/>
          <p:cNvCxnSpPr>
            <a:stCxn id="1783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147"/>
          <p:cNvCxnSpPr>
            <a:endCxn id="1785" idx="1"/>
          </p:cNvCxnSpPr>
          <p:nvPr/>
        </p:nvCxnSpPr>
        <p:spPr>
          <a:xfrm flipH="1" rot="10800000">
            <a:off x="6686540" y="650849"/>
            <a:ext cx="227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147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93" name="Google Shape;1793;p147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794" name="Google Shape;1794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96" name="Google Shape;1796;p147"/>
          <p:cNvCxnSpPr>
            <a:endCxn id="1794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7" name="Google Shape;1797;p147"/>
          <p:cNvCxnSpPr>
            <a:stCxn id="1768" idx="3"/>
            <a:endCxn id="1782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8" name="Google Shape;1798;p147"/>
          <p:cNvCxnSpPr>
            <a:stCxn id="1778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99" name="Google Shape;1799;p147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800" name="Google Shape;1800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2" name="Google Shape;1802;p147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803" name="Google Shape;1803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5" name="Google Shape;1805;p147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806" name="Google Shape;1806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8" name="Google Shape;1808;p147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809" name="Google Shape;1809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1" name="Google Shape;1811;p147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812" name="Google Shape;1812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4" name="Google Shape;1814;p147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815" name="Google Shape;181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17" name="Google Shape;1817;p147"/>
          <p:cNvCxnSpPr>
            <a:stCxn id="1768" idx="2"/>
            <a:endCxn id="1807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147"/>
          <p:cNvCxnSpPr>
            <a:stCxn id="1806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147"/>
          <p:cNvCxnSpPr>
            <a:stCxn id="1809" idx="3"/>
          </p:cNvCxnSpPr>
          <p:nvPr/>
        </p:nvCxnSpPr>
        <p:spPr>
          <a:xfrm flipH="1" rot="10800000">
            <a:off x="5786841" y="174779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0" name="Google Shape;1820;p147"/>
          <p:cNvCxnSpPr>
            <a:stCxn id="1812" idx="3"/>
          </p:cNvCxnSpPr>
          <p:nvPr/>
        </p:nvCxnSpPr>
        <p:spPr>
          <a:xfrm flipH="1" rot="10800000">
            <a:off x="5786841" y="2024024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p147"/>
          <p:cNvCxnSpPr>
            <a:stCxn id="1815" idx="3"/>
          </p:cNvCxnSpPr>
          <p:nvPr/>
        </p:nvCxnSpPr>
        <p:spPr>
          <a:xfrm flipH="1" rot="10800000">
            <a:off x="5786841" y="230024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2" name="Google Shape;1822;p147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823" name="Google Shape;1823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25" name="Google Shape;1825;p147"/>
          <p:cNvCxnSpPr>
            <a:stCxn id="1782" idx="2"/>
            <a:endCxn id="1804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147"/>
          <p:cNvCxnSpPr>
            <a:stCxn id="1803" idx="2"/>
            <a:endCxn id="1824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147"/>
          <p:cNvCxnSpPr>
            <a:stCxn id="1794" idx="2"/>
            <a:endCxn id="1801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8" name="Google Shape;1828;p147"/>
          <p:cNvGrpSpPr/>
          <p:nvPr/>
        </p:nvGrpSpPr>
        <p:grpSpPr>
          <a:xfrm>
            <a:off x="7262627" y="1662063"/>
            <a:ext cx="212739" cy="172975"/>
            <a:chOff x="3915500" y="3855877"/>
            <a:chExt cx="539400" cy="346157"/>
          </a:xfrm>
        </p:grpSpPr>
        <p:sp>
          <p:nvSpPr>
            <p:cNvPr id="1829" name="Google Shape;1829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1" name="Google Shape;1831;p147"/>
          <p:cNvGrpSpPr/>
          <p:nvPr/>
        </p:nvGrpSpPr>
        <p:grpSpPr>
          <a:xfrm>
            <a:off x="7262627" y="1938288"/>
            <a:ext cx="212739" cy="172975"/>
            <a:chOff x="3915500" y="3855877"/>
            <a:chExt cx="539400" cy="346157"/>
          </a:xfrm>
        </p:grpSpPr>
        <p:sp>
          <p:nvSpPr>
            <p:cNvPr id="1832" name="Google Shape;1832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4" name="Google Shape;1834;p147"/>
          <p:cNvGrpSpPr/>
          <p:nvPr/>
        </p:nvGrpSpPr>
        <p:grpSpPr>
          <a:xfrm>
            <a:off x="7262627" y="2214513"/>
            <a:ext cx="212739" cy="172975"/>
            <a:chOff x="3915500" y="3855877"/>
            <a:chExt cx="539400" cy="346157"/>
          </a:xfrm>
        </p:grpSpPr>
        <p:sp>
          <p:nvSpPr>
            <p:cNvPr id="1835" name="Google Shape;183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37" name="Google Shape;1837;p147"/>
          <p:cNvCxnSpPr>
            <a:stCxn id="1800" idx="2"/>
          </p:cNvCxnSpPr>
          <p:nvPr/>
        </p:nvCxnSpPr>
        <p:spPr>
          <a:xfrm>
            <a:off x="7020309" y="1568013"/>
            <a:ext cx="5400" cy="7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47"/>
          <p:cNvCxnSpPr>
            <a:stCxn id="1829" idx="1"/>
          </p:cNvCxnSpPr>
          <p:nvPr/>
        </p:nvCxnSpPr>
        <p:spPr>
          <a:xfrm flipH="1">
            <a:off x="7025627" y="1773949"/>
            <a:ext cx="237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147"/>
          <p:cNvCxnSpPr/>
          <p:nvPr/>
        </p:nvCxnSpPr>
        <p:spPr>
          <a:xfrm rot="10800000">
            <a:off x="7030427" y="2046574"/>
            <a:ext cx="23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47"/>
          <p:cNvCxnSpPr>
            <a:stCxn id="1835" idx="1"/>
          </p:cNvCxnSpPr>
          <p:nvPr/>
        </p:nvCxnSpPr>
        <p:spPr>
          <a:xfrm flipH="1">
            <a:off x="7020827" y="2326399"/>
            <a:ext cx="241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147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147"/>
          <p:cNvCxnSpPr>
            <a:stCxn id="1774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43" name="Google Shape;1843;p147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844" name="Google Shape;1844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6" name="Google Shape;1846;p147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847" name="Google Shape;1847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9" name="Google Shape;1849;p147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850" name="Google Shape;1850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2" name="Google Shape;1852;p147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853" name="Google Shape;1853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5" name="Google Shape;1855;p147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856" name="Google Shape;1856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8" name="Google Shape;1858;p147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859" name="Google Shape;1859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1" name="Google Shape;1861;p147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862" name="Google Shape;1862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4" name="Google Shape;1864;p147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865" name="Google Shape;186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7" name="Google Shape;1867;p147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868" name="Google Shape;1868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0" name="Google Shape;1870;p147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871" name="Google Shape;1871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73" name="Google Shape;1873;p147"/>
          <p:cNvCxnSpPr>
            <a:stCxn id="1856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p147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147"/>
          <p:cNvCxnSpPr/>
          <p:nvPr/>
        </p:nvCxnSpPr>
        <p:spPr>
          <a:xfrm flipH="1" rot="10800000">
            <a:off x="7726754" y="833487"/>
            <a:ext cx="202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147"/>
          <p:cNvCxnSpPr>
            <a:stCxn id="1866" idx="0"/>
            <a:endCxn id="1862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7" name="Google Shape;1877;p147"/>
          <p:cNvCxnSpPr>
            <a:stCxn id="1869" idx="0"/>
            <a:endCxn id="1862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147"/>
          <p:cNvCxnSpPr>
            <a:stCxn id="1872" idx="0"/>
            <a:endCxn id="1868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9" name="Google Shape;1879;p147"/>
          <p:cNvSpPr/>
          <p:nvPr/>
        </p:nvSpPr>
        <p:spPr>
          <a:xfrm>
            <a:off x="2452266" y="2207596"/>
            <a:ext cx="1040400" cy="5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80" name="Google Shape;1880;p147"/>
          <p:cNvSpPr/>
          <p:nvPr/>
        </p:nvSpPr>
        <p:spPr>
          <a:xfrm>
            <a:off x="2452266" y="1984825"/>
            <a:ext cx="1040400" cy="233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Ticket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1" name="Google Shape;1881;p147"/>
          <p:cNvCxnSpPr>
            <a:stCxn id="1761" idx="0"/>
            <a:endCxn id="1762" idx="2"/>
          </p:cNvCxnSpPr>
          <p:nvPr/>
        </p:nvCxnSpPr>
        <p:spPr>
          <a:xfrm rot="10800000">
            <a:off x="2972458" y="3697949"/>
            <a:ext cx="0" cy="16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147"/>
          <p:cNvCxnSpPr>
            <a:stCxn id="1763" idx="0"/>
            <a:endCxn id="1879" idx="2"/>
          </p:cNvCxnSpPr>
          <p:nvPr/>
        </p:nvCxnSpPr>
        <p:spPr>
          <a:xfrm rot="10800000">
            <a:off x="2972456" y="274366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147"/>
          <p:cNvSpPr/>
          <p:nvPr/>
        </p:nvSpPr>
        <p:spPr>
          <a:xfrm>
            <a:off x="999708" y="3161745"/>
            <a:ext cx="1040400" cy="5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84" name="Google Shape;1884;p147"/>
          <p:cNvSpPr/>
          <p:nvPr/>
        </p:nvSpPr>
        <p:spPr>
          <a:xfrm>
            <a:off x="999708" y="2938974"/>
            <a:ext cx="1040400" cy="233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Feedback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5" name="Google Shape;1885;p147"/>
          <p:cNvCxnSpPr>
            <a:stCxn id="1883" idx="2"/>
            <a:endCxn id="1760" idx="1"/>
          </p:cNvCxnSpPr>
          <p:nvPr/>
        </p:nvCxnSpPr>
        <p:spPr>
          <a:xfrm flipH="1" rot="-5400000">
            <a:off x="1656558" y="3561195"/>
            <a:ext cx="659100" cy="932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6" name="Google Shape;1886;p147"/>
          <p:cNvCxnSpPr>
            <a:endCxn id="1803" idx="1"/>
          </p:cNvCxnSpPr>
          <p:nvPr/>
        </p:nvCxnSpPr>
        <p:spPr>
          <a:xfrm>
            <a:off x="6144140" y="1520699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48"/>
          <p:cNvSpPr/>
          <p:nvPr/>
        </p:nvSpPr>
        <p:spPr>
          <a:xfrm>
            <a:off x="539115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48"/>
          <p:cNvSpPr txBox="1"/>
          <p:nvPr/>
        </p:nvSpPr>
        <p:spPr>
          <a:xfrm>
            <a:off x="628650" y="273850"/>
            <a:ext cx="4762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Aanbieder</a:t>
            </a:r>
            <a:r>
              <a:rPr b="1" lang="en" sz="2700"/>
              <a:t>P</a:t>
            </a: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rofiel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48"/>
          <p:cNvSpPr txBox="1"/>
          <p:nvPr/>
        </p:nvSpPr>
        <p:spPr>
          <a:xfrm>
            <a:off x="628650" y="864200"/>
            <a:ext cx="385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 Ancienne Belgique heb ik een profiel waarin mijn aanbod en andere informatie is verzameld.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48"/>
          <p:cNvSpPr txBox="1"/>
          <p:nvPr/>
        </p:nvSpPr>
        <p:spPr>
          <a:xfrm>
            <a:off x="5521800" y="2764125"/>
            <a:ext cx="3181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Er wordt een klasse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Aanbieder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(hier: AB) gedefinieerd.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Deze heeft een relatie met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AanbiederProfiel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Deze is dan weer verder onderverdeeld in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AlgemeenAanbiederkenmerk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een overzicht van het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Cultuuraanbod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en ruimte om infrastructuur te capteren. 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895" name="Google Shape;1895;p148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896" name="Google Shape;189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8" name="Google Shape;1898;p148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899" name="Google Shape;1899;p148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48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1" name="Google Shape;1901;p148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902" name="Google Shape;1902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4" name="Google Shape;1904;p148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905" name="Google Shape;1905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07" name="Google Shape;1907;p148"/>
          <p:cNvCxnSpPr>
            <a:stCxn id="1896" idx="2"/>
            <a:endCxn id="1903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08" name="Google Shape;1908;p148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909" name="Google Shape;1909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11" name="Google Shape;1911;p148"/>
          <p:cNvCxnSpPr>
            <a:stCxn id="1910" idx="0"/>
            <a:endCxn id="1902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12" name="Google Shape;1912;p148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913" name="Google Shape;1913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5" name="Google Shape;1915;p148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916" name="Google Shape;191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8" name="Google Shape;1918;p148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919" name="Google Shape;1919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21" name="Google Shape;1921;p148"/>
          <p:cNvCxnSpPr>
            <a:stCxn id="1914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2" name="Google Shape;1922;p148"/>
          <p:cNvCxnSpPr>
            <a:endCxn id="1916" idx="1"/>
          </p:cNvCxnSpPr>
          <p:nvPr/>
        </p:nvCxnSpPr>
        <p:spPr>
          <a:xfrm flipH="1" rot="10800000">
            <a:off x="6686540" y="650849"/>
            <a:ext cx="227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3" name="Google Shape;1923;p148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4" name="Google Shape;1924;p148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925" name="Google Shape;1925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27" name="Google Shape;1927;p148"/>
          <p:cNvCxnSpPr>
            <a:endCxn id="1925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8" name="Google Shape;1928;p148"/>
          <p:cNvCxnSpPr>
            <a:stCxn id="1899" idx="3"/>
            <a:endCxn id="1913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9" name="Google Shape;1929;p148"/>
          <p:cNvCxnSpPr>
            <a:stCxn id="1909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30" name="Google Shape;1930;p148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931" name="Google Shape;1931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3" name="Google Shape;1933;p148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934" name="Google Shape;1934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6" name="Google Shape;1936;p148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937" name="Google Shape;1937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9" name="Google Shape;1939;p148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940" name="Google Shape;1940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2" name="Google Shape;1942;p148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943" name="Google Shape;1943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5" name="Google Shape;1945;p148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946" name="Google Shape;194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48" name="Google Shape;1948;p148"/>
          <p:cNvCxnSpPr>
            <a:stCxn id="1899" idx="2"/>
            <a:endCxn id="1938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9" name="Google Shape;1949;p148"/>
          <p:cNvCxnSpPr>
            <a:stCxn id="1937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0" name="Google Shape;1950;p148"/>
          <p:cNvCxnSpPr>
            <a:stCxn id="1940" idx="3"/>
          </p:cNvCxnSpPr>
          <p:nvPr/>
        </p:nvCxnSpPr>
        <p:spPr>
          <a:xfrm flipH="1" rot="10800000">
            <a:off x="5786841" y="174779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1" name="Google Shape;1951;p148"/>
          <p:cNvCxnSpPr>
            <a:stCxn id="1943" idx="3"/>
          </p:cNvCxnSpPr>
          <p:nvPr/>
        </p:nvCxnSpPr>
        <p:spPr>
          <a:xfrm flipH="1" rot="10800000">
            <a:off x="5786841" y="2024024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2" name="Google Shape;1952;p148"/>
          <p:cNvCxnSpPr>
            <a:stCxn id="1946" idx="3"/>
          </p:cNvCxnSpPr>
          <p:nvPr/>
        </p:nvCxnSpPr>
        <p:spPr>
          <a:xfrm flipH="1" rot="10800000">
            <a:off x="5786841" y="230024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53" name="Google Shape;1953;p148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954" name="Google Shape;1954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56" name="Google Shape;1956;p148"/>
          <p:cNvCxnSpPr>
            <a:stCxn id="1913" idx="2"/>
            <a:endCxn id="1935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7" name="Google Shape;1957;p148"/>
          <p:cNvCxnSpPr>
            <a:stCxn id="1934" idx="2"/>
            <a:endCxn id="1955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8" name="Google Shape;1958;p148"/>
          <p:cNvCxnSpPr>
            <a:stCxn id="1925" idx="2"/>
            <a:endCxn id="1932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59" name="Google Shape;1959;p148"/>
          <p:cNvGrpSpPr/>
          <p:nvPr/>
        </p:nvGrpSpPr>
        <p:grpSpPr>
          <a:xfrm>
            <a:off x="7262627" y="1584376"/>
            <a:ext cx="212739" cy="172975"/>
            <a:chOff x="3915500" y="3855877"/>
            <a:chExt cx="539400" cy="346157"/>
          </a:xfrm>
        </p:grpSpPr>
        <p:sp>
          <p:nvSpPr>
            <p:cNvPr id="1960" name="Google Shape;1960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2" name="Google Shape;1962;p148"/>
          <p:cNvGrpSpPr/>
          <p:nvPr/>
        </p:nvGrpSpPr>
        <p:grpSpPr>
          <a:xfrm>
            <a:off x="7262627" y="1860601"/>
            <a:ext cx="212739" cy="172975"/>
            <a:chOff x="3915500" y="3855877"/>
            <a:chExt cx="539400" cy="346157"/>
          </a:xfrm>
        </p:grpSpPr>
        <p:sp>
          <p:nvSpPr>
            <p:cNvPr id="1963" name="Google Shape;1963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5" name="Google Shape;1965;p148"/>
          <p:cNvGrpSpPr/>
          <p:nvPr/>
        </p:nvGrpSpPr>
        <p:grpSpPr>
          <a:xfrm>
            <a:off x="7262627" y="2136826"/>
            <a:ext cx="212739" cy="172975"/>
            <a:chOff x="3915500" y="3855877"/>
            <a:chExt cx="539400" cy="346157"/>
          </a:xfrm>
        </p:grpSpPr>
        <p:sp>
          <p:nvSpPr>
            <p:cNvPr id="1966" name="Google Shape;196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68" name="Google Shape;1968;p148"/>
          <p:cNvCxnSpPr/>
          <p:nvPr/>
        </p:nvCxnSpPr>
        <p:spPr>
          <a:xfrm flipH="1">
            <a:off x="7025797" y="1584363"/>
            <a:ext cx="300" cy="6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9" name="Google Shape;1969;p148"/>
          <p:cNvCxnSpPr>
            <a:stCxn id="1960" idx="1"/>
          </p:cNvCxnSpPr>
          <p:nvPr/>
        </p:nvCxnSpPr>
        <p:spPr>
          <a:xfrm flipH="1">
            <a:off x="7025627" y="1696262"/>
            <a:ext cx="237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0" name="Google Shape;1970;p148"/>
          <p:cNvCxnSpPr/>
          <p:nvPr/>
        </p:nvCxnSpPr>
        <p:spPr>
          <a:xfrm rot="10800000">
            <a:off x="7030427" y="1968887"/>
            <a:ext cx="23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1" name="Google Shape;1971;p148"/>
          <p:cNvCxnSpPr>
            <a:stCxn id="1966" idx="1"/>
          </p:cNvCxnSpPr>
          <p:nvPr/>
        </p:nvCxnSpPr>
        <p:spPr>
          <a:xfrm flipH="1">
            <a:off x="7020827" y="2248712"/>
            <a:ext cx="241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2" name="Google Shape;1972;p148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48"/>
          <p:cNvCxnSpPr>
            <a:stCxn id="1905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4" name="Google Shape;1974;p148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975" name="Google Shape;1975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7" name="Google Shape;1977;p148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978" name="Google Shape;1978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0" name="Google Shape;1980;p148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981" name="Google Shape;1981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3" name="Google Shape;1983;p148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984" name="Google Shape;1984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6" name="Google Shape;1986;p148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987" name="Google Shape;1987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9" name="Google Shape;1989;p148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990" name="Google Shape;1990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2" name="Google Shape;1992;p148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993" name="Google Shape;1993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5" name="Google Shape;1995;p148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996" name="Google Shape;199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8" name="Google Shape;1998;p148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999" name="Google Shape;1999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1" name="Google Shape;2001;p148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2002" name="Google Shape;2002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04" name="Google Shape;2004;p148"/>
          <p:cNvCxnSpPr>
            <a:stCxn id="1987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5" name="Google Shape;2005;p148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48"/>
          <p:cNvCxnSpPr/>
          <p:nvPr/>
        </p:nvCxnSpPr>
        <p:spPr>
          <a:xfrm flipH="1" rot="10800000">
            <a:off x="7726754" y="833487"/>
            <a:ext cx="202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7" name="Google Shape;2007;p148"/>
          <p:cNvCxnSpPr>
            <a:stCxn id="1997" idx="0"/>
            <a:endCxn id="1993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8" name="Google Shape;2008;p148"/>
          <p:cNvCxnSpPr>
            <a:stCxn id="2000" idx="0"/>
            <a:endCxn id="1993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9" name="Google Shape;2009;p148"/>
          <p:cNvCxnSpPr>
            <a:stCxn id="2003" idx="0"/>
            <a:endCxn id="1999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0" name="Google Shape;2010;p148"/>
          <p:cNvSpPr/>
          <p:nvPr/>
        </p:nvSpPr>
        <p:spPr>
          <a:xfrm>
            <a:off x="1998999" y="1827402"/>
            <a:ext cx="12480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1" name="Google Shape;2011;p148"/>
          <p:cNvSpPr/>
          <p:nvPr/>
        </p:nvSpPr>
        <p:spPr>
          <a:xfrm>
            <a:off x="1998998" y="1568026"/>
            <a:ext cx="1248000" cy="27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Aanbieder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48"/>
          <p:cNvSpPr/>
          <p:nvPr/>
        </p:nvSpPr>
        <p:spPr>
          <a:xfrm>
            <a:off x="1998999" y="2770927"/>
            <a:ext cx="12480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3" name="Google Shape;2013;p148"/>
          <p:cNvSpPr/>
          <p:nvPr/>
        </p:nvSpPr>
        <p:spPr>
          <a:xfrm>
            <a:off x="1998998" y="2511551"/>
            <a:ext cx="1248000" cy="27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Aanbieder</a:t>
            </a:r>
            <a:r>
              <a:rPr lang="en" sz="1100"/>
              <a:t>Profiel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148"/>
          <p:cNvSpPr/>
          <p:nvPr/>
        </p:nvSpPr>
        <p:spPr>
          <a:xfrm>
            <a:off x="2758899" y="3673477"/>
            <a:ext cx="12480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5" name="Google Shape;2015;p148"/>
          <p:cNvSpPr/>
          <p:nvPr/>
        </p:nvSpPr>
        <p:spPr>
          <a:xfrm>
            <a:off x="2758900" y="3334775"/>
            <a:ext cx="1248000" cy="338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AlgemeenAanbiederkenmerk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6" name="Google Shape;2016;p148"/>
          <p:cNvCxnSpPr>
            <a:stCxn id="2010" idx="2"/>
            <a:endCxn id="2013" idx="0"/>
          </p:cNvCxnSpPr>
          <p:nvPr/>
        </p:nvCxnSpPr>
        <p:spPr>
          <a:xfrm>
            <a:off x="2622999" y="2270802"/>
            <a:ext cx="0" cy="2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7" name="Google Shape;2017;p148"/>
          <p:cNvCxnSpPr>
            <a:stCxn id="2012" idx="2"/>
            <a:endCxn id="2014" idx="1"/>
          </p:cNvCxnSpPr>
          <p:nvPr/>
        </p:nvCxnSpPr>
        <p:spPr>
          <a:xfrm flipH="1" rot="-5400000">
            <a:off x="2350449" y="3486877"/>
            <a:ext cx="681000" cy="135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8" name="Google Shape;2018;p148"/>
          <p:cNvSpPr/>
          <p:nvPr/>
        </p:nvSpPr>
        <p:spPr>
          <a:xfrm>
            <a:off x="2758899" y="4521552"/>
            <a:ext cx="12480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9" name="Google Shape;2019;p148"/>
          <p:cNvSpPr/>
          <p:nvPr/>
        </p:nvSpPr>
        <p:spPr>
          <a:xfrm>
            <a:off x="2758900" y="4182850"/>
            <a:ext cx="1248000" cy="338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Cultuuraanbod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0" name="Google Shape;2020;p148"/>
          <p:cNvCxnSpPr>
            <a:stCxn id="2018" idx="1"/>
          </p:cNvCxnSpPr>
          <p:nvPr/>
        </p:nvCxnSpPr>
        <p:spPr>
          <a:xfrm rot="10800000">
            <a:off x="2619999" y="3900552"/>
            <a:ext cx="138900" cy="842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1" name="Google Shape;2021;p148"/>
          <p:cNvCxnSpPr>
            <a:stCxn id="1937" idx="3"/>
            <a:endCxn id="1934" idx="1"/>
          </p:cNvCxnSpPr>
          <p:nvPr/>
        </p:nvCxnSpPr>
        <p:spPr>
          <a:xfrm>
            <a:off x="6144016" y="1520699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49"/>
          <p:cNvSpPr/>
          <p:nvPr/>
        </p:nvSpPr>
        <p:spPr>
          <a:xfrm>
            <a:off x="539115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49"/>
          <p:cNvSpPr txBox="1"/>
          <p:nvPr/>
        </p:nvSpPr>
        <p:spPr>
          <a:xfrm>
            <a:off x="628650" y="273850"/>
            <a:ext cx="4762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</a:t>
            </a:r>
            <a:r>
              <a:rPr b="1" lang="en" sz="2700"/>
              <a:t>Infrastructuur</a:t>
            </a:r>
            <a:endParaRPr b="1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149"/>
          <p:cNvSpPr txBox="1"/>
          <p:nvPr/>
        </p:nvSpPr>
        <p:spPr>
          <a:xfrm>
            <a:off x="628650" y="864200"/>
            <a:ext cx="385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 Ancienne Belgique heb ik ook infrastructuur die ik zelf in bezit heb of die gebruikt wordt voor het festival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49"/>
          <p:cNvSpPr txBox="1"/>
          <p:nvPr/>
        </p:nvSpPr>
        <p:spPr>
          <a:xfrm>
            <a:off x="5521800" y="2764125"/>
            <a:ext cx="31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30" name="Google Shape;2030;p149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2031" name="Google Shape;203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3" name="Google Shape;2033;p149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2034" name="Google Shape;2034;p149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49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6" name="Google Shape;2036;p149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2037" name="Google Shape;2037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9" name="Google Shape;2039;p149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2040" name="Google Shape;2040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42" name="Google Shape;2042;p149"/>
          <p:cNvCxnSpPr>
            <a:stCxn id="2031" idx="2"/>
            <a:endCxn id="2038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43" name="Google Shape;2043;p149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2044" name="Google Shape;2044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46" name="Google Shape;2046;p149"/>
          <p:cNvCxnSpPr>
            <a:stCxn id="2045" idx="0"/>
            <a:endCxn id="2037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47" name="Google Shape;2047;p149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2048" name="Google Shape;2048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0" name="Google Shape;2050;p149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2051" name="Google Shape;205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3" name="Google Shape;2053;p149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2054" name="Google Shape;2054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56" name="Google Shape;2056;p149"/>
          <p:cNvCxnSpPr>
            <a:stCxn id="2049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7" name="Google Shape;2057;p149"/>
          <p:cNvCxnSpPr>
            <a:endCxn id="2051" idx="1"/>
          </p:cNvCxnSpPr>
          <p:nvPr/>
        </p:nvCxnSpPr>
        <p:spPr>
          <a:xfrm flipH="1" rot="10800000">
            <a:off x="6686540" y="650849"/>
            <a:ext cx="227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49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59" name="Google Shape;2059;p149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2060" name="Google Shape;2060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62" name="Google Shape;2062;p149"/>
          <p:cNvCxnSpPr>
            <a:endCxn id="2060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3" name="Google Shape;2063;p149"/>
          <p:cNvCxnSpPr>
            <a:stCxn id="2034" idx="3"/>
            <a:endCxn id="2048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4" name="Google Shape;2064;p149"/>
          <p:cNvCxnSpPr>
            <a:stCxn id="2044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65" name="Google Shape;2065;p149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2066" name="Google Shape;2066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8" name="Google Shape;2068;p149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2069" name="Google Shape;2069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1" name="Google Shape;2071;p149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2072" name="Google Shape;2072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4" name="Google Shape;2074;p149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2075" name="Google Shape;2075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7" name="Google Shape;2077;p149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2078" name="Google Shape;2078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0" name="Google Shape;2080;p149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2081" name="Google Shape;208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83" name="Google Shape;2083;p149"/>
          <p:cNvCxnSpPr>
            <a:stCxn id="2034" idx="2"/>
            <a:endCxn id="2073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4" name="Google Shape;2084;p149"/>
          <p:cNvCxnSpPr>
            <a:stCxn id="2072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5" name="Google Shape;2085;p149"/>
          <p:cNvCxnSpPr>
            <a:stCxn id="2075" idx="3"/>
          </p:cNvCxnSpPr>
          <p:nvPr/>
        </p:nvCxnSpPr>
        <p:spPr>
          <a:xfrm flipH="1" rot="10800000">
            <a:off x="5786841" y="174779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6" name="Google Shape;2086;p149"/>
          <p:cNvCxnSpPr>
            <a:stCxn id="2078" idx="3"/>
          </p:cNvCxnSpPr>
          <p:nvPr/>
        </p:nvCxnSpPr>
        <p:spPr>
          <a:xfrm flipH="1" rot="10800000">
            <a:off x="5786841" y="2024024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7" name="Google Shape;2087;p149"/>
          <p:cNvCxnSpPr>
            <a:stCxn id="2081" idx="3"/>
          </p:cNvCxnSpPr>
          <p:nvPr/>
        </p:nvCxnSpPr>
        <p:spPr>
          <a:xfrm flipH="1" rot="10800000">
            <a:off x="5786841" y="2300249"/>
            <a:ext cx="252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88" name="Google Shape;2088;p149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2089" name="Google Shape;2089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91" name="Google Shape;2091;p149"/>
          <p:cNvCxnSpPr>
            <a:stCxn id="2048" idx="2"/>
            <a:endCxn id="2070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2" name="Google Shape;2092;p149"/>
          <p:cNvCxnSpPr>
            <a:stCxn id="2069" idx="2"/>
            <a:endCxn id="2090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3" name="Google Shape;2093;p149"/>
          <p:cNvCxnSpPr>
            <a:stCxn id="2060" idx="2"/>
            <a:endCxn id="2067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94" name="Google Shape;2094;p149"/>
          <p:cNvGrpSpPr/>
          <p:nvPr/>
        </p:nvGrpSpPr>
        <p:grpSpPr>
          <a:xfrm>
            <a:off x="7262627" y="1584376"/>
            <a:ext cx="212739" cy="172975"/>
            <a:chOff x="3915500" y="3855877"/>
            <a:chExt cx="539400" cy="346157"/>
          </a:xfrm>
        </p:grpSpPr>
        <p:sp>
          <p:nvSpPr>
            <p:cNvPr id="2095" name="Google Shape;2095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7" name="Google Shape;2097;p149"/>
          <p:cNvGrpSpPr/>
          <p:nvPr/>
        </p:nvGrpSpPr>
        <p:grpSpPr>
          <a:xfrm>
            <a:off x="7262627" y="1860601"/>
            <a:ext cx="212739" cy="172975"/>
            <a:chOff x="3915500" y="3855877"/>
            <a:chExt cx="539400" cy="346157"/>
          </a:xfrm>
        </p:grpSpPr>
        <p:sp>
          <p:nvSpPr>
            <p:cNvPr id="2098" name="Google Shape;2098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149"/>
          <p:cNvGrpSpPr/>
          <p:nvPr/>
        </p:nvGrpSpPr>
        <p:grpSpPr>
          <a:xfrm>
            <a:off x="7262627" y="2136826"/>
            <a:ext cx="212739" cy="172975"/>
            <a:chOff x="3915500" y="3855877"/>
            <a:chExt cx="539400" cy="346157"/>
          </a:xfrm>
        </p:grpSpPr>
        <p:sp>
          <p:nvSpPr>
            <p:cNvPr id="2101" name="Google Shape;210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03" name="Google Shape;2103;p149"/>
          <p:cNvCxnSpPr/>
          <p:nvPr/>
        </p:nvCxnSpPr>
        <p:spPr>
          <a:xfrm flipH="1">
            <a:off x="7025797" y="1584363"/>
            <a:ext cx="300" cy="6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4" name="Google Shape;2104;p149"/>
          <p:cNvCxnSpPr>
            <a:stCxn id="2095" idx="1"/>
          </p:cNvCxnSpPr>
          <p:nvPr/>
        </p:nvCxnSpPr>
        <p:spPr>
          <a:xfrm flipH="1">
            <a:off x="7025627" y="1696262"/>
            <a:ext cx="237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5" name="Google Shape;2105;p149"/>
          <p:cNvCxnSpPr/>
          <p:nvPr/>
        </p:nvCxnSpPr>
        <p:spPr>
          <a:xfrm rot="10800000">
            <a:off x="7030427" y="1968887"/>
            <a:ext cx="232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6" name="Google Shape;2106;p149"/>
          <p:cNvCxnSpPr>
            <a:stCxn id="2101" idx="1"/>
          </p:cNvCxnSpPr>
          <p:nvPr/>
        </p:nvCxnSpPr>
        <p:spPr>
          <a:xfrm flipH="1">
            <a:off x="7020827" y="2248712"/>
            <a:ext cx="2418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7" name="Google Shape;2107;p149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8" name="Google Shape;2108;p149"/>
          <p:cNvCxnSpPr>
            <a:stCxn id="2040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9" name="Google Shape;2109;p149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2110" name="Google Shape;2110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2" name="Google Shape;2112;p149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2113" name="Google Shape;2113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5" name="Google Shape;2115;p149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2116" name="Google Shape;2116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8" name="Google Shape;2118;p149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2119" name="Google Shape;2119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1" name="Google Shape;2121;p149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2122" name="Google Shape;2122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4" name="Google Shape;2124;p149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2125" name="Google Shape;2125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7" name="Google Shape;2127;p149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2128" name="Google Shape;2128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0" name="Google Shape;2130;p149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2131" name="Google Shape;213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3" name="Google Shape;2133;p149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2134" name="Google Shape;2134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6" name="Google Shape;2136;p149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2137" name="Google Shape;2137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39" name="Google Shape;2139;p149"/>
          <p:cNvCxnSpPr>
            <a:stCxn id="2122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0" name="Google Shape;2140;p149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1" name="Google Shape;2141;p149"/>
          <p:cNvCxnSpPr/>
          <p:nvPr/>
        </p:nvCxnSpPr>
        <p:spPr>
          <a:xfrm flipH="1" rot="10800000">
            <a:off x="7726754" y="833487"/>
            <a:ext cx="202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2" name="Google Shape;2142;p149"/>
          <p:cNvCxnSpPr>
            <a:stCxn id="2132" idx="0"/>
            <a:endCxn id="2128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3" name="Google Shape;2143;p149"/>
          <p:cNvCxnSpPr>
            <a:stCxn id="2135" idx="0"/>
            <a:endCxn id="2128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4" name="Google Shape;2144;p149"/>
          <p:cNvCxnSpPr>
            <a:stCxn id="2138" idx="0"/>
            <a:endCxn id="2134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5" name="Google Shape;2145;p149"/>
          <p:cNvSpPr txBox="1"/>
          <p:nvPr/>
        </p:nvSpPr>
        <p:spPr>
          <a:xfrm>
            <a:off x="5543150" y="2656850"/>
            <a:ext cx="3293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 infrastructuur rond een activiteit is enerzijds gelinkt als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infrastructuur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als attribuut bij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Activiteit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Anderzijds is het ook voorzien dat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Aanbieder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een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Infrastructuuraanbod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heeft.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Lopend OSLO-traject: Cultuur- &amp; Jeugdinfrastructuur</a:t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Bedoeling om in dit traject enkel de essentiële zaken voor cultuurparticipatie mee te nemen.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6" name="Google Shape;2146;p149"/>
          <p:cNvSpPr/>
          <p:nvPr/>
        </p:nvSpPr>
        <p:spPr>
          <a:xfrm>
            <a:off x="2750524" y="2604089"/>
            <a:ext cx="12480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47" name="Google Shape;2147;p149"/>
          <p:cNvSpPr/>
          <p:nvPr/>
        </p:nvSpPr>
        <p:spPr>
          <a:xfrm>
            <a:off x="2750523" y="2344713"/>
            <a:ext cx="1248000" cy="27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Infrastructuur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149"/>
          <p:cNvSpPr txBox="1"/>
          <p:nvPr/>
        </p:nvSpPr>
        <p:spPr>
          <a:xfrm>
            <a:off x="3941175" y="2331935"/>
            <a:ext cx="110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super-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infrastructuur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9" name="Google Shape;2149;p149"/>
          <p:cNvSpPr txBox="1"/>
          <p:nvPr/>
        </p:nvSpPr>
        <p:spPr>
          <a:xfrm>
            <a:off x="3152727" y="3226913"/>
            <a:ext cx="124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subinfrastructuur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50" name="Google Shape;2150;p149"/>
          <p:cNvCxnSpPr>
            <a:stCxn id="2146" idx="2"/>
            <a:endCxn id="2146" idx="3"/>
          </p:cNvCxnSpPr>
          <p:nvPr/>
        </p:nvCxnSpPr>
        <p:spPr>
          <a:xfrm rot="-5400000">
            <a:off x="3575674" y="2624639"/>
            <a:ext cx="221700" cy="624000"/>
          </a:xfrm>
          <a:prstGeom prst="bentConnector4">
            <a:avLst>
              <a:gd fmla="val -107409" name="adj1"/>
              <a:gd fmla="val 13816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1" name="Google Shape;2151;p149"/>
          <p:cNvSpPr/>
          <p:nvPr/>
        </p:nvSpPr>
        <p:spPr>
          <a:xfrm>
            <a:off x="628649" y="2652827"/>
            <a:ext cx="1248000" cy="4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52" name="Google Shape;2152;p149"/>
          <p:cNvSpPr/>
          <p:nvPr/>
        </p:nvSpPr>
        <p:spPr>
          <a:xfrm>
            <a:off x="628648" y="2393451"/>
            <a:ext cx="1248000" cy="27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00"/>
              <a:t>Infrastructuuraanbod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3" name="Google Shape;2153;p149"/>
          <p:cNvCxnSpPr>
            <a:endCxn id="2069" idx="1"/>
          </p:cNvCxnSpPr>
          <p:nvPr/>
        </p:nvCxnSpPr>
        <p:spPr>
          <a:xfrm>
            <a:off x="6144140" y="1520699"/>
            <a:ext cx="4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p150"/>
          <p:cNvPicPr preferRelativeResize="0"/>
          <p:nvPr/>
        </p:nvPicPr>
        <p:blipFill rotWithShape="1">
          <a:blip r:embed="rId3">
            <a:alphaModFix/>
          </a:blip>
          <a:srcRect b="0" l="1220" r="1132" t="0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50"/>
          <p:cNvSpPr txBox="1"/>
          <p:nvPr/>
        </p:nvSpPr>
        <p:spPr>
          <a:xfrm>
            <a:off x="436950" y="257275"/>
            <a:ext cx="4839900" cy="579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Een kleine pauze...</a:t>
            </a:r>
            <a:endParaRPr sz="2200"/>
          </a:p>
        </p:txBody>
      </p:sp>
      <p:pic>
        <p:nvPicPr>
          <p:cNvPr id="2160" name="Google Shape;2160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323" y="951300"/>
            <a:ext cx="3240876" cy="32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5" name="Google Shape;2165;p151"/>
          <p:cNvPicPr preferRelativeResize="0"/>
          <p:nvPr/>
        </p:nvPicPr>
        <p:blipFill rotWithShape="1">
          <a:blip r:embed="rId3">
            <a:alphaModFix/>
          </a:blip>
          <a:srcRect b="0" l="25567" r="25572" t="0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151"/>
          <p:cNvSpPr txBox="1"/>
          <p:nvPr/>
        </p:nvSpPr>
        <p:spPr>
          <a:xfrm>
            <a:off x="436950" y="257275"/>
            <a:ext cx="3885000" cy="579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Welkom terug!</a:t>
            </a:r>
            <a:endParaRPr sz="2200"/>
          </a:p>
        </p:txBody>
      </p:sp>
      <p:pic>
        <p:nvPicPr>
          <p:cNvPr id="2167" name="Google Shape;2167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950" y="951750"/>
            <a:ext cx="324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52"/>
          <p:cNvSpPr txBox="1"/>
          <p:nvPr/>
        </p:nvSpPr>
        <p:spPr>
          <a:xfrm>
            <a:off x="471750" y="145188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152"/>
          <p:cNvSpPr txBox="1"/>
          <p:nvPr/>
        </p:nvSpPr>
        <p:spPr>
          <a:xfrm>
            <a:off x="529988" y="800638"/>
            <a:ext cx="300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Volledige model</a:t>
            </a:r>
            <a:endParaRPr b="1" sz="13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4" name="Google Shape;217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8" y="1185538"/>
            <a:ext cx="6953231" cy="365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9" name="Google Shape;2179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p15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azon.com : Neewer 12''X11''/30cm X 27cm Wooden Director's Film Movie  Slateboard Clapper Board : Camera &amp; Photo" id="668" name="Google Shape;66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1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54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>
                <a:solidFill>
                  <a:srgbClr val="4C4C4C"/>
                </a:solidFill>
              </a:rPr>
              <a:t>Oefening op sneuvelmodel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2186" name="Google Shape;2186;p15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154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5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/>
              <a:t>Naar de mural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3" name="Google Shape;2193;p155"/>
          <p:cNvPicPr preferRelativeResize="0"/>
          <p:nvPr/>
        </p:nvPicPr>
        <p:blipFill rotWithShape="1">
          <a:blip r:embed="rId3">
            <a:alphaModFix/>
          </a:blip>
          <a:srcRect b="119" l="0" r="0" t="129"/>
          <a:stretch/>
        </p:blipFill>
        <p:spPr>
          <a:xfrm>
            <a:off x="3523675" y="1523426"/>
            <a:ext cx="2096650" cy="20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155"/>
          <p:cNvSpPr txBox="1"/>
          <p:nvPr/>
        </p:nvSpPr>
        <p:spPr>
          <a:xfrm>
            <a:off x="2190625" y="4131350"/>
            <a:ext cx="66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https://app.mural.co/t/beadvtc7549/m/beadvtc7549/1638466452592/a2cb114a13735e693e609b2eec5fd818127bdb31?sender=uebe47a55b4237413c26d5449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56"/>
          <p:cNvSpPr txBox="1"/>
          <p:nvPr/>
        </p:nvSpPr>
        <p:spPr>
          <a:xfrm>
            <a:off x="436950" y="257275"/>
            <a:ext cx="8458800" cy="579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Specifieke vragen of opmerkingen?</a:t>
            </a:r>
            <a:endParaRPr sz="2200"/>
          </a:p>
        </p:txBody>
      </p:sp>
      <p:sp>
        <p:nvSpPr>
          <p:cNvPr id="2200" name="Google Shape;2200;p156"/>
          <p:cNvSpPr txBox="1"/>
          <p:nvPr/>
        </p:nvSpPr>
        <p:spPr>
          <a:xfrm>
            <a:off x="858475" y="1692725"/>
            <a:ext cx="45294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Welke vragen en/of opmerkingen hebben jullie?</a:t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Over het sneuvelmodel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Andere zaken die eventueel toegevoegd kunnen worden?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Noteer ze op een post-it in de Mural, bij oefening 1 voor algemene opmerkingen. </a:t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Specifieke opmerkingen kan je bij de klasse zelf plaatsen.</a:t>
            </a:r>
            <a:endParaRPr sz="1000"/>
          </a:p>
        </p:txBody>
      </p:sp>
      <p:pic>
        <p:nvPicPr>
          <p:cNvPr descr="Afbeelding met ketting, tafel, mobiele telefoon, telefoon&#10;&#10;Beschrijving is gegenereerd met zeer hoge betrouwbaarheid" id="2201" name="Google Shape;2201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1275" y="1339525"/>
            <a:ext cx="3634476" cy="21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56"/>
          <p:cNvPicPr preferRelativeResize="0"/>
          <p:nvPr/>
        </p:nvPicPr>
        <p:blipFill rotWithShape="1">
          <a:blip r:embed="rId4">
            <a:alphaModFix/>
          </a:blip>
          <a:srcRect b="0" l="14447" r="18730" t="0"/>
          <a:stretch/>
        </p:blipFill>
        <p:spPr>
          <a:xfrm>
            <a:off x="3834188" y="3532150"/>
            <a:ext cx="1475626" cy="14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5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>
                <a:solidFill>
                  <a:srgbClr val="4C4C4C"/>
                </a:solidFill>
              </a:rPr>
              <a:t>Q&amp;A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2208" name="Google Shape;2208;p15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57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58"/>
          <p:cNvSpPr txBox="1"/>
          <p:nvPr/>
        </p:nvSpPr>
        <p:spPr>
          <a:xfrm>
            <a:off x="645459" y="486450"/>
            <a:ext cx="19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 ... ?</a:t>
            </a:r>
            <a:endParaRPr/>
          </a:p>
        </p:txBody>
      </p:sp>
      <p:sp>
        <p:nvSpPr>
          <p:cNvPr id="2216" name="Google Shape;2216;p158"/>
          <p:cNvSpPr txBox="1"/>
          <p:nvPr/>
        </p:nvSpPr>
        <p:spPr>
          <a:xfrm>
            <a:off x="2041712" y="948116"/>
            <a:ext cx="263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... toevoegen ?</a:t>
            </a:r>
            <a:endParaRPr/>
          </a:p>
        </p:txBody>
      </p:sp>
      <p:sp>
        <p:nvSpPr>
          <p:cNvPr id="2217" name="Google Shape;2217;p158"/>
          <p:cNvSpPr txBox="1"/>
          <p:nvPr/>
        </p:nvSpPr>
        <p:spPr>
          <a:xfrm>
            <a:off x="4769224" y="486449"/>
            <a:ext cx="22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... ?</a:t>
            </a:r>
            <a:endParaRPr/>
          </a:p>
        </p:txBody>
      </p:sp>
      <p:sp>
        <p:nvSpPr>
          <p:cNvPr id="2218" name="Google Shape;2218;p158"/>
          <p:cNvSpPr txBox="1"/>
          <p:nvPr/>
        </p:nvSpPr>
        <p:spPr>
          <a:xfrm>
            <a:off x="6313045" y="94811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... 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59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>
                <a:solidFill>
                  <a:srgbClr val="4C4C4C"/>
                </a:solidFill>
              </a:rPr>
              <a:t>Volgende stappen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2224" name="Google Shape;2224;p15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159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60"/>
          <p:cNvSpPr/>
          <p:nvPr/>
        </p:nvSpPr>
        <p:spPr>
          <a:xfrm>
            <a:off x="565138" y="3784865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1" name="Google Shape;2231;p160"/>
          <p:cNvGrpSpPr/>
          <p:nvPr/>
        </p:nvGrpSpPr>
        <p:grpSpPr>
          <a:xfrm>
            <a:off x="641992" y="1367322"/>
            <a:ext cx="478299" cy="478299"/>
            <a:chOff x="4640263" y="1219200"/>
            <a:chExt cx="123825" cy="123825"/>
          </a:xfrm>
        </p:grpSpPr>
        <p:sp>
          <p:nvSpPr>
            <p:cNvPr id="2232" name="Google Shape;2232;p160"/>
            <p:cNvSpPr/>
            <p:nvPr/>
          </p:nvSpPr>
          <p:spPr>
            <a:xfrm>
              <a:off x="4673600" y="1285875"/>
              <a:ext cx="22225" cy="22225"/>
            </a:xfrm>
            <a:custGeom>
              <a:rect b="b" l="l" r="r" t="t"/>
              <a:pathLst>
                <a:path extrusionOk="0" h="100" w="106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60"/>
            <p:cNvSpPr/>
            <p:nvPr/>
          </p:nvSpPr>
          <p:spPr>
            <a:xfrm>
              <a:off x="4652963" y="1265238"/>
              <a:ext cx="65088" cy="65088"/>
            </a:xfrm>
            <a:custGeom>
              <a:rect b="b" l="l" r="r" t="t"/>
              <a:pathLst>
                <a:path extrusionOk="0" h="304" w="304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60"/>
            <p:cNvSpPr/>
            <p:nvPr/>
          </p:nvSpPr>
          <p:spPr>
            <a:xfrm>
              <a:off x="4703763" y="1233488"/>
              <a:ext cx="47625" cy="47625"/>
            </a:xfrm>
            <a:custGeom>
              <a:rect b="b" l="l" r="r" t="t"/>
              <a:pathLst>
                <a:path extrusionOk="0" h="223" w="224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60"/>
            <p:cNvSpPr/>
            <p:nvPr/>
          </p:nvSpPr>
          <p:spPr>
            <a:xfrm>
              <a:off x="4719638" y="1249363"/>
              <a:ext cx="17463" cy="15875"/>
            </a:xfrm>
            <a:custGeom>
              <a:rect b="b" l="l" r="r" t="t"/>
              <a:pathLst>
                <a:path extrusionOk="0" h="79" w="8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60"/>
            <p:cNvSpPr/>
            <p:nvPr/>
          </p:nvSpPr>
          <p:spPr>
            <a:xfrm>
              <a:off x="4640263" y="1219200"/>
              <a:ext cx="123825" cy="123825"/>
            </a:xfrm>
            <a:custGeom>
              <a:rect b="b" l="l" r="r" t="t"/>
              <a:pathLst>
                <a:path extrusionOk="0" h="78" w="78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7" name="Google Shape;2237;p160"/>
          <p:cNvGrpSpPr/>
          <p:nvPr/>
        </p:nvGrpSpPr>
        <p:grpSpPr>
          <a:xfrm>
            <a:off x="630430" y="1988262"/>
            <a:ext cx="470610" cy="478327"/>
            <a:chOff x="6215424" y="4028218"/>
            <a:chExt cx="202814" cy="206140"/>
          </a:xfrm>
        </p:grpSpPr>
        <p:sp>
          <p:nvSpPr>
            <p:cNvPr id="2238" name="Google Shape;2238;p160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60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60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60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60"/>
            <p:cNvSpPr/>
            <p:nvPr/>
          </p:nvSpPr>
          <p:spPr>
            <a:xfrm>
              <a:off x="6215424" y="4028218"/>
              <a:ext cx="202814" cy="206140"/>
            </a:xfrm>
            <a:custGeom>
              <a:rect b="b" l="l" r="r" t="t"/>
              <a:pathLst>
                <a:path extrusionOk="0" h="62" w="61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3" name="Google Shape;2243;p160"/>
          <p:cNvGrpSpPr/>
          <p:nvPr/>
        </p:nvGrpSpPr>
        <p:grpSpPr>
          <a:xfrm>
            <a:off x="646650" y="3272112"/>
            <a:ext cx="479163" cy="478593"/>
            <a:chOff x="4148138" y="53975"/>
            <a:chExt cx="1335088" cy="1333500"/>
          </a:xfrm>
        </p:grpSpPr>
        <p:sp>
          <p:nvSpPr>
            <p:cNvPr id="2244" name="Google Shape;2244;p160"/>
            <p:cNvSpPr/>
            <p:nvPr/>
          </p:nvSpPr>
          <p:spPr>
            <a:xfrm>
              <a:off x="4579938" y="236538"/>
              <a:ext cx="685800" cy="479425"/>
            </a:xfrm>
            <a:custGeom>
              <a:rect b="b" l="l" r="r" t="t"/>
              <a:pathLst>
                <a:path extrusionOk="0" h="302" w="432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60"/>
            <p:cNvSpPr/>
            <p:nvPr/>
          </p:nvSpPr>
          <p:spPr>
            <a:xfrm>
              <a:off x="4148138" y="53975"/>
              <a:ext cx="1335088" cy="1333500"/>
            </a:xfrm>
            <a:custGeom>
              <a:rect b="b" l="l" r="r" t="t"/>
              <a:pathLst>
                <a:path extrusionOk="0" h="840" w="841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6" name="Google Shape;2246;p160"/>
          <p:cNvGrpSpPr/>
          <p:nvPr/>
        </p:nvGrpSpPr>
        <p:grpSpPr>
          <a:xfrm>
            <a:off x="636286" y="2653998"/>
            <a:ext cx="471655" cy="471655"/>
            <a:chOff x="4287838" y="1854201"/>
            <a:chExt cx="149225" cy="149225"/>
          </a:xfrm>
        </p:grpSpPr>
        <p:sp>
          <p:nvSpPr>
            <p:cNvPr id="2247" name="Google Shape;2247;p160"/>
            <p:cNvSpPr/>
            <p:nvPr/>
          </p:nvSpPr>
          <p:spPr>
            <a:xfrm>
              <a:off x="4287838" y="1854201"/>
              <a:ext cx="149225" cy="149225"/>
            </a:xfrm>
            <a:custGeom>
              <a:rect b="b" l="l" r="r" t="t"/>
              <a:pathLst>
                <a:path extrusionOk="0" h="94" w="94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8" name="Google Shape;2248;p160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249" name="Google Shape;2249;p160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2250" name="Google Shape;2250;p160"/>
            <p:cNvSpPr/>
            <p:nvPr/>
          </p:nvSpPr>
          <p:spPr>
            <a:xfrm>
              <a:off x="4308475" y="1881188"/>
              <a:ext cx="101600" cy="96838"/>
            </a:xfrm>
            <a:custGeom>
              <a:rect b="b" l="l" r="r" t="t"/>
              <a:pathLst>
                <a:path extrusionOk="0" h="125" w="131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1" name="Google Shape;2251;p160"/>
          <p:cNvSpPr txBox="1"/>
          <p:nvPr/>
        </p:nvSpPr>
        <p:spPr>
          <a:xfrm>
            <a:off x="1267626" y="1438900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</a:t>
            </a:r>
            <a:r>
              <a:rPr lang="en" sz="1600"/>
              <a:t> thematische 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/>
          </a:p>
        </p:txBody>
      </p:sp>
      <p:sp>
        <p:nvSpPr>
          <p:cNvPr id="2252" name="Google Shape;2252;p160"/>
          <p:cNvSpPr txBox="1"/>
          <p:nvPr/>
        </p:nvSpPr>
        <p:spPr>
          <a:xfrm>
            <a:off x="1267622" y="195974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</a:t>
            </a:r>
            <a:r>
              <a:rPr lang="en" sz="1600"/>
              <a:t> verslag v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deze werkgroep. Feedback is zeker welkom</a:t>
            </a:r>
            <a:endParaRPr/>
          </a:p>
        </p:txBody>
      </p:sp>
      <p:sp>
        <p:nvSpPr>
          <p:cNvPr id="2253" name="Google Shape;2253;p160"/>
          <p:cNvSpPr txBox="1"/>
          <p:nvPr/>
        </p:nvSpPr>
        <p:spPr>
          <a:xfrm>
            <a:off x="1267574" y="272047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GitHub!</a:t>
            </a:r>
            <a:endParaRPr/>
          </a:p>
        </p:txBody>
      </p:sp>
      <p:sp>
        <p:nvSpPr>
          <p:cNvPr id="2254" name="Google Shape;2254;p160"/>
          <p:cNvSpPr txBox="1"/>
          <p:nvPr/>
        </p:nvSpPr>
        <p:spPr>
          <a:xfrm>
            <a:off x="1267624" y="323954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Itereren op deze eerste versie van het 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semantisch model a.d.h.v. deze gecapteerde feedback</a:t>
            </a:r>
            <a:endParaRPr/>
          </a:p>
        </p:txBody>
      </p:sp>
      <p:sp>
        <p:nvSpPr>
          <p:cNvPr id="2255" name="Google Shape;2255;p16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</a:t>
            </a: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stappen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61"/>
          <p:cNvSpPr txBox="1"/>
          <p:nvPr/>
        </p:nvSpPr>
        <p:spPr>
          <a:xfrm>
            <a:off x="628651" y="1346447"/>
            <a:ext cx="37662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61"/>
          <p:cNvSpPr/>
          <p:nvPr/>
        </p:nvSpPr>
        <p:spPr>
          <a:xfrm>
            <a:off x="2273026" y="1559204"/>
            <a:ext cx="477371" cy="474288"/>
          </a:xfrm>
          <a:custGeom>
            <a:rect b="b" l="l" r="r" t="t"/>
            <a:pathLst>
              <a:path extrusionOk="0" h="154" w="155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161"/>
          <p:cNvSpPr txBox="1"/>
          <p:nvPr/>
        </p:nvSpPr>
        <p:spPr>
          <a:xfrm>
            <a:off x="834191" y="2439483"/>
            <a:ext cx="35607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gegeven worden via mail naar onderstaande contacten: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laurens.vercauteren@vlaanderen.be</a:t>
            </a:r>
            <a:endParaRPr sz="1300">
              <a:solidFill>
                <a:schemeClr val="dk1"/>
              </a:solidFill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jitse.decock@vlaanderen.be</a:t>
            </a:r>
            <a:endParaRPr sz="1300">
              <a:solidFill>
                <a:schemeClr val="dk1"/>
              </a:solidFill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eva.derore@vlaanderen.be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161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4" name="Google Shape;2264;p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1"/>
          <p:cNvSpPr txBox="1"/>
          <p:nvPr/>
        </p:nvSpPr>
        <p:spPr>
          <a:xfrm>
            <a:off x="5114189" y="2439483"/>
            <a:ext cx="3356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 kan gegeven worden via GitHub op onderstaande </a:t>
            </a: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b="0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https://github.com/Informatievlaanderen/OSLOthema-DoelgerichtDigitaalTransformeren/issues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266" name="Google Shape;2266;p16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/>
          </a:p>
        </p:txBody>
      </p:sp>
      <p:sp>
        <p:nvSpPr>
          <p:cNvPr id="2267" name="Google Shape;2267;p161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62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6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</a:t>
            </a: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traj</a:t>
            </a: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ect Doelgericht Di</a:t>
            </a:r>
            <a:r>
              <a:rPr b="1" lang="en" sz="3200"/>
              <a:t>gitaal Transformeren</a:t>
            </a:r>
            <a:endParaRPr/>
          </a:p>
        </p:txBody>
      </p:sp>
      <p:sp>
        <p:nvSpPr>
          <p:cNvPr id="2274" name="Google Shape;2274;p162"/>
          <p:cNvSpPr/>
          <p:nvPr/>
        </p:nvSpPr>
        <p:spPr>
          <a:xfrm rot="5400000">
            <a:off x="8483527" y="2499710"/>
            <a:ext cx="321600" cy="149700"/>
          </a:xfrm>
          <a:prstGeom prst="triangle">
            <a:avLst>
              <a:gd fmla="val 50000" name="adj"/>
            </a:avLst>
          </a:prstGeom>
          <a:solidFill>
            <a:srgbClr val="F0D70F"/>
          </a:solidFill>
          <a:ln>
            <a:noFill/>
          </a:ln>
        </p:spPr>
        <p:txBody>
          <a:bodyPr anchorCtr="0" anchor="t" bIns="25700" lIns="51400" spcFirstLastPara="1" rIns="514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5" name="Google Shape;2275;p162"/>
          <p:cNvCxnSpPr/>
          <p:nvPr/>
        </p:nvCxnSpPr>
        <p:spPr>
          <a:xfrm>
            <a:off x="2686051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2276" name="Google Shape;2276;p162"/>
          <p:cNvSpPr txBox="1"/>
          <p:nvPr/>
        </p:nvSpPr>
        <p:spPr>
          <a:xfrm>
            <a:off x="536175" y="24852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November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Google Shape;2277;p162"/>
          <p:cNvSpPr txBox="1"/>
          <p:nvPr/>
        </p:nvSpPr>
        <p:spPr>
          <a:xfrm>
            <a:off x="1900577" y="2487925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December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162"/>
          <p:cNvSpPr txBox="1"/>
          <p:nvPr/>
        </p:nvSpPr>
        <p:spPr>
          <a:xfrm>
            <a:off x="3264975" y="24825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Januari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162"/>
          <p:cNvSpPr txBox="1"/>
          <p:nvPr/>
        </p:nvSpPr>
        <p:spPr>
          <a:xfrm>
            <a:off x="7369775" y="2487925"/>
            <a:ext cx="1263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April</a:t>
            </a:r>
            <a:endParaRPr b="1" i="0" sz="900" u="none" cap="none" strike="noStrike">
              <a:solidFill>
                <a:schemeClr val="dk1"/>
              </a:solidFill>
            </a:endParaRPr>
          </a:p>
        </p:txBody>
      </p:sp>
      <p:sp>
        <p:nvSpPr>
          <p:cNvPr id="2280" name="Google Shape;2280;p162"/>
          <p:cNvSpPr txBox="1"/>
          <p:nvPr/>
        </p:nvSpPr>
        <p:spPr>
          <a:xfrm>
            <a:off x="1154861" y="178441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b="1" i="0" lang="en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1" name="Google Shape;2281;p162"/>
          <p:cNvSpPr txBox="1"/>
          <p:nvPr/>
        </p:nvSpPr>
        <p:spPr>
          <a:xfrm>
            <a:off x="4050396" y="2873468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p162"/>
          <p:cNvSpPr txBox="1"/>
          <p:nvPr/>
        </p:nvSpPr>
        <p:spPr>
          <a:xfrm>
            <a:off x="1710307" y="2793582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en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162"/>
          <p:cNvSpPr txBox="1"/>
          <p:nvPr/>
        </p:nvSpPr>
        <p:spPr>
          <a:xfrm>
            <a:off x="6459875" y="1875400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4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62"/>
          <p:cNvSpPr txBox="1"/>
          <p:nvPr/>
        </p:nvSpPr>
        <p:spPr>
          <a:xfrm>
            <a:off x="4635175" y="2482500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Februari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5" name="Google Shape;2285;p162"/>
          <p:cNvCxnSpPr/>
          <p:nvPr/>
        </p:nvCxnSpPr>
        <p:spPr>
          <a:xfrm>
            <a:off x="1087291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2286" name="Google Shape;2286;p162"/>
          <p:cNvSpPr txBox="1"/>
          <p:nvPr/>
        </p:nvSpPr>
        <p:spPr>
          <a:xfrm>
            <a:off x="3706811" y="176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en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162"/>
          <p:cNvSpPr txBox="1"/>
          <p:nvPr/>
        </p:nvSpPr>
        <p:spPr>
          <a:xfrm>
            <a:off x="7173072" y="27470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5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162"/>
          <p:cNvSpPr/>
          <p:nvPr/>
        </p:nvSpPr>
        <p:spPr>
          <a:xfrm rot="10800000">
            <a:off x="2385093" y="3262458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00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162"/>
          <p:cNvSpPr txBox="1"/>
          <p:nvPr/>
        </p:nvSpPr>
        <p:spPr>
          <a:xfrm>
            <a:off x="1849382" y="3652840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162"/>
          <p:cNvSpPr txBox="1"/>
          <p:nvPr/>
        </p:nvSpPr>
        <p:spPr>
          <a:xfrm>
            <a:off x="536175" y="3971175"/>
            <a:ext cx="5006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Vergeet niet </a:t>
            </a:r>
            <a:r>
              <a:rPr b="1" lang="en" sz="1800"/>
              <a:t>in te schrijven</a:t>
            </a:r>
            <a:r>
              <a:rPr lang="en" sz="1800"/>
              <a:t>!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3"/>
              </a:rPr>
              <a:t>https://overheid.vlaanderen.be/opleiding/oslo-doelgericht-digitaal-transformeren</a:t>
            </a:r>
            <a:r>
              <a:rPr lang="en" sz="1050"/>
              <a:t> </a:t>
            </a:r>
            <a:endParaRPr sz="1050"/>
          </a:p>
        </p:txBody>
      </p:sp>
      <p:sp>
        <p:nvSpPr>
          <p:cNvPr id="2291" name="Google Shape;2291;p162"/>
          <p:cNvSpPr txBox="1"/>
          <p:nvPr/>
        </p:nvSpPr>
        <p:spPr>
          <a:xfrm>
            <a:off x="6005375" y="2487925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Maart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2" name="Google Shape;2292;p162"/>
          <p:cNvCxnSpPr/>
          <p:nvPr/>
        </p:nvCxnSpPr>
        <p:spPr>
          <a:xfrm>
            <a:off x="360992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2293" name="Google Shape;2293;p162"/>
          <p:cNvCxnSpPr/>
          <p:nvPr/>
        </p:nvCxnSpPr>
        <p:spPr>
          <a:xfrm>
            <a:off x="497882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2294" name="Google Shape;2294;p162"/>
          <p:cNvCxnSpPr/>
          <p:nvPr/>
        </p:nvCxnSpPr>
        <p:spPr>
          <a:xfrm>
            <a:off x="62964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2295" name="Google Shape;2295;p162"/>
          <p:cNvCxnSpPr/>
          <p:nvPr/>
        </p:nvCxnSpPr>
        <p:spPr>
          <a:xfrm>
            <a:off x="704257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2296" name="Google Shape;2296;p162"/>
          <p:cNvCxnSpPr/>
          <p:nvPr/>
        </p:nvCxnSpPr>
        <p:spPr>
          <a:xfrm>
            <a:off x="75226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2297" name="Google Shape;2297;p162"/>
          <p:cNvSpPr txBox="1"/>
          <p:nvPr/>
        </p:nvSpPr>
        <p:spPr>
          <a:xfrm>
            <a:off x="7675572" y="18753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review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162"/>
          <p:cNvSpPr/>
          <p:nvPr/>
        </p:nvSpPr>
        <p:spPr>
          <a:xfrm>
            <a:off x="4072196" y="1415003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254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162"/>
          <p:cNvSpPr txBox="1"/>
          <p:nvPr/>
        </p:nvSpPr>
        <p:spPr>
          <a:xfrm>
            <a:off x="3138057" y="1414990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" sz="1050">
                <a:solidFill>
                  <a:srgbClr val="373636"/>
                </a:solidFill>
              </a:rPr>
              <a:t>olgende werkgroep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162"/>
          <p:cNvSpPr/>
          <p:nvPr/>
        </p:nvSpPr>
        <p:spPr>
          <a:xfrm>
            <a:off x="3515338" y="1792150"/>
            <a:ext cx="777000" cy="5475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63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 sz="4800">
                <a:solidFill>
                  <a:srgbClr val="4C4C4C"/>
                </a:solidFill>
              </a:rPr>
              <a:t>Bedankt!</a:t>
            </a:r>
            <a:endParaRPr sz="4800"/>
          </a:p>
        </p:txBody>
      </p:sp>
      <p:sp>
        <p:nvSpPr>
          <p:cNvPr id="2306" name="Google Shape;2306;p163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Agenda</a:t>
            </a:r>
            <a:endParaRPr sz="1200"/>
          </a:p>
        </p:txBody>
      </p:sp>
      <p:pic>
        <p:nvPicPr>
          <p:cNvPr id="675" name="Google Shape;675;p119"/>
          <p:cNvPicPr preferRelativeResize="0"/>
          <p:nvPr/>
        </p:nvPicPr>
        <p:blipFill rotWithShape="1">
          <a:blip r:embed="rId3">
            <a:alphaModFix amt="40000"/>
          </a:blip>
          <a:srcRect b="0" l="36146" r="27790" t="0"/>
          <a:stretch/>
        </p:blipFill>
        <p:spPr>
          <a:xfrm>
            <a:off x="6361550" y="2675"/>
            <a:ext cx="2782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19"/>
          <p:cNvSpPr txBox="1"/>
          <p:nvPr/>
        </p:nvSpPr>
        <p:spPr>
          <a:xfrm>
            <a:off x="2420100" y="174930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Welkom	: Wie is wie			5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77" name="Google Shape;677;p119"/>
          <p:cNvSpPr/>
          <p:nvPr/>
        </p:nvSpPr>
        <p:spPr>
          <a:xfrm>
            <a:off x="2229302" y="261641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8" name="Google Shape;678;p119"/>
          <p:cNvCxnSpPr>
            <a:stCxn id="679" idx="4"/>
            <a:endCxn id="680" idx="4"/>
          </p:cNvCxnSpPr>
          <p:nvPr/>
        </p:nvCxnSpPr>
        <p:spPr>
          <a:xfrm>
            <a:off x="2269802" y="1858827"/>
            <a:ext cx="0" cy="2391900"/>
          </a:xfrm>
          <a:prstGeom prst="straightConnector1">
            <a:avLst/>
          </a:prstGeom>
          <a:noFill/>
          <a:ln cap="flat" cmpd="sng" w="28575">
            <a:solidFill>
              <a:srgbClr val="7D7D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119"/>
          <p:cNvSpPr/>
          <p:nvPr/>
        </p:nvSpPr>
        <p:spPr>
          <a:xfrm>
            <a:off x="2229302" y="219481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19"/>
          <p:cNvSpPr/>
          <p:nvPr/>
        </p:nvSpPr>
        <p:spPr>
          <a:xfrm>
            <a:off x="2229302" y="2979885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9"/>
          <p:cNvSpPr/>
          <p:nvPr/>
        </p:nvSpPr>
        <p:spPr>
          <a:xfrm>
            <a:off x="2229302" y="339687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19"/>
          <p:cNvSpPr/>
          <p:nvPr/>
        </p:nvSpPr>
        <p:spPr>
          <a:xfrm>
            <a:off x="2228843" y="261180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19"/>
          <p:cNvSpPr/>
          <p:nvPr/>
        </p:nvSpPr>
        <p:spPr>
          <a:xfrm>
            <a:off x="2229302" y="177782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19"/>
          <p:cNvSpPr txBox="1"/>
          <p:nvPr/>
        </p:nvSpPr>
        <p:spPr>
          <a:xfrm>
            <a:off x="2420100" y="21662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Aanleiding van dit traject		5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86" name="Google Shape;686;p119"/>
          <p:cNvSpPr txBox="1"/>
          <p:nvPr/>
        </p:nvSpPr>
        <p:spPr>
          <a:xfrm>
            <a:off x="2420100" y="369660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Sneuvelmodel oefening	Mural</a:t>
            </a:r>
            <a:r>
              <a:rPr lang="en" sz="1000">
                <a:solidFill>
                  <a:srgbClr val="666666"/>
                </a:solidFill>
              </a:rPr>
              <a:t>		20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87" name="Google Shape;687;p119"/>
          <p:cNvSpPr txBox="1"/>
          <p:nvPr/>
        </p:nvSpPr>
        <p:spPr>
          <a:xfrm>
            <a:off x="2420100" y="28931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UML					5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88" name="Google Shape;688;p119"/>
          <p:cNvSpPr txBox="1"/>
          <p:nvPr/>
        </p:nvSpPr>
        <p:spPr>
          <a:xfrm>
            <a:off x="2420100" y="33101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Overlopen sneuvelmodel</a:t>
            </a:r>
            <a:r>
              <a:rPr lang="en" sz="1000">
                <a:solidFill>
                  <a:srgbClr val="666666"/>
                </a:solidFill>
              </a:rPr>
              <a:t>		90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89" name="Google Shape;689;p119"/>
          <p:cNvSpPr/>
          <p:nvPr/>
        </p:nvSpPr>
        <p:spPr>
          <a:xfrm>
            <a:off x="2227202" y="378329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19"/>
          <p:cNvSpPr txBox="1"/>
          <p:nvPr/>
        </p:nvSpPr>
        <p:spPr>
          <a:xfrm>
            <a:off x="2420100" y="2529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Terugblik business werkgroep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91" name="Google Shape;691;p119"/>
          <p:cNvSpPr/>
          <p:nvPr/>
        </p:nvSpPr>
        <p:spPr>
          <a:xfrm>
            <a:off x="579300" y="3287375"/>
            <a:ext cx="1579500" cy="300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   15 min. pauze</a:t>
            </a:r>
            <a:endParaRPr sz="1100"/>
          </a:p>
        </p:txBody>
      </p:sp>
      <p:pic>
        <p:nvPicPr>
          <p:cNvPr id="692" name="Google Shape;692;p119"/>
          <p:cNvPicPr preferRelativeResize="0"/>
          <p:nvPr/>
        </p:nvPicPr>
        <p:blipFill rotWithShape="1">
          <a:blip r:embed="rId4">
            <a:alphaModFix/>
          </a:blip>
          <a:srcRect b="0" l="21775" r="23125" t="0"/>
          <a:stretch/>
        </p:blipFill>
        <p:spPr>
          <a:xfrm>
            <a:off x="628650" y="3264575"/>
            <a:ext cx="314871" cy="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19"/>
          <p:cNvSpPr txBox="1"/>
          <p:nvPr/>
        </p:nvSpPr>
        <p:spPr>
          <a:xfrm>
            <a:off x="2420100" y="40830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Q&amp;A en volgende stappen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80" name="Google Shape;680;p119"/>
          <p:cNvSpPr/>
          <p:nvPr/>
        </p:nvSpPr>
        <p:spPr>
          <a:xfrm>
            <a:off x="2229302" y="416972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is wie?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120"/>
          <p:cNvPicPr preferRelativeResize="0"/>
          <p:nvPr/>
        </p:nvPicPr>
        <p:blipFill rotWithShape="1">
          <a:blip r:embed="rId3">
            <a:alphaModFix/>
          </a:blip>
          <a:srcRect b="119" l="0" r="0" t="129"/>
          <a:stretch/>
        </p:blipFill>
        <p:spPr>
          <a:xfrm>
            <a:off x="686575" y="1410122"/>
            <a:ext cx="1614549" cy="161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999" y="1003470"/>
            <a:ext cx="4255973" cy="242785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20"/>
          <p:cNvSpPr txBox="1"/>
          <p:nvPr/>
        </p:nvSpPr>
        <p:spPr>
          <a:xfrm>
            <a:off x="2353425" y="3974200"/>
            <a:ext cx="65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https://app.mural.co/t/beadvtc7549/m/beadvtc7549/1638466452592/a2cb114a13735e693e609b2eec5fd818127bdb31?sender=uebe47a55b4237413c26d5449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21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>
                <a:solidFill>
                  <a:srgbClr val="4C4C4C"/>
                </a:solidFill>
              </a:rPr>
              <a:t>Aanleiding van dit traject </a:t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707" name="Google Shape;707;p121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21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2"/>
          <p:cNvSpPr/>
          <p:nvPr/>
        </p:nvSpPr>
        <p:spPr>
          <a:xfrm>
            <a:off x="2732100" y="1160700"/>
            <a:ext cx="3679800" cy="10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Doelstelling:</a:t>
            </a:r>
            <a:r>
              <a:rPr lang="en" sz="1100"/>
              <a:t> het in kaart brengen, definiëren en standaardiseren van informatie met betrekking tot cultureel aanbod &amp; vraag.</a:t>
            </a:r>
            <a:endParaRPr sz="1500"/>
          </a:p>
        </p:txBody>
      </p:sp>
      <p:sp>
        <p:nvSpPr>
          <p:cNvPr id="714" name="Google Shape;714;p12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Aanleiding OSLO DDT</a:t>
            </a:r>
            <a:endParaRPr/>
          </a:p>
        </p:txBody>
      </p:sp>
      <p:sp>
        <p:nvSpPr>
          <p:cNvPr id="715" name="Google Shape;715;p122"/>
          <p:cNvSpPr/>
          <p:nvPr/>
        </p:nvSpPr>
        <p:spPr>
          <a:xfrm>
            <a:off x="628650" y="2811450"/>
            <a:ext cx="3679800" cy="120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Initiatief van de verschillende </a:t>
            </a:r>
            <a:r>
              <a:rPr b="1" lang="en" sz="1100"/>
              <a:t>stakeholders binnen de cultuursector</a:t>
            </a:r>
            <a:r>
              <a:rPr lang="en" sz="1100"/>
              <a:t> om de verschillende </a:t>
            </a:r>
            <a:r>
              <a:rPr b="1" lang="en" sz="1100"/>
              <a:t>datastromen m.b.t. cultureel vraag en aanbod</a:t>
            </a:r>
            <a:r>
              <a:rPr lang="en" sz="1100"/>
              <a:t> </a:t>
            </a:r>
            <a:r>
              <a:rPr b="1" lang="en" sz="1100"/>
              <a:t>semantisch te modelleren</a:t>
            </a:r>
            <a:r>
              <a:rPr lang="en" sz="1100"/>
              <a:t> en de structuur van de data te standaardiseren.</a:t>
            </a:r>
            <a:endParaRPr sz="1500"/>
          </a:p>
        </p:txBody>
      </p:sp>
      <p:sp>
        <p:nvSpPr>
          <p:cNvPr id="716" name="Google Shape;716;p122"/>
          <p:cNvSpPr/>
          <p:nvPr/>
        </p:nvSpPr>
        <p:spPr>
          <a:xfrm>
            <a:off x="4872275" y="2811450"/>
            <a:ext cx="3924000" cy="162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Het delen en uitwisselen van data tussen verschillende stakeholders wordt gemakkelijker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Innovatie en samenwerking wordt bevorderd 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Brede cultuurspreiding realiseren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Verkrijgen van betere inzichten om een evaluatie van beleidsmaatregelen te kunnen uitvoeren</a:t>
            </a:r>
            <a:endParaRPr sz="1100"/>
          </a:p>
        </p:txBody>
      </p:sp>
      <p:cxnSp>
        <p:nvCxnSpPr>
          <p:cNvPr id="717" name="Google Shape;717;p122"/>
          <p:cNvCxnSpPr>
            <a:endCxn id="715" idx="0"/>
          </p:cNvCxnSpPr>
          <p:nvPr/>
        </p:nvCxnSpPr>
        <p:spPr>
          <a:xfrm flipH="1">
            <a:off x="2468550" y="2231550"/>
            <a:ext cx="2103600" cy="5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122"/>
          <p:cNvCxnSpPr>
            <a:stCxn id="713" idx="2"/>
            <a:endCxn id="716" idx="0"/>
          </p:cNvCxnSpPr>
          <p:nvPr/>
        </p:nvCxnSpPr>
        <p:spPr>
          <a:xfrm>
            <a:off x="4572000" y="2231700"/>
            <a:ext cx="2262300" cy="5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Hoe ziet de planning eruit?</a:t>
            </a:r>
            <a:endParaRPr b="1" sz="3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chemeClr val="dk1"/>
                </a:solidFill>
              </a:rPr>
              <a:t>OSLO-</a:t>
            </a:r>
            <a:r>
              <a:rPr b="1" i="1" lang="en" sz="2500">
                <a:solidFill>
                  <a:schemeClr val="dk1"/>
                </a:solidFill>
              </a:rPr>
              <a:t>traject</a:t>
            </a:r>
            <a:endParaRPr b="1" i="1" sz="2500">
              <a:solidFill>
                <a:schemeClr val="dk1"/>
              </a:solidFill>
            </a:endParaRPr>
          </a:p>
        </p:txBody>
      </p:sp>
      <p:sp>
        <p:nvSpPr>
          <p:cNvPr id="724" name="Google Shape;724;p123"/>
          <p:cNvSpPr/>
          <p:nvPr/>
        </p:nvSpPr>
        <p:spPr>
          <a:xfrm>
            <a:off x="849830" y="3400678"/>
            <a:ext cx="1271400" cy="3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23"/>
          <p:cNvSpPr txBox="1"/>
          <p:nvPr/>
        </p:nvSpPr>
        <p:spPr>
          <a:xfrm>
            <a:off x="745175" y="1385625"/>
            <a:ext cx="7483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Duur: +/- 4 maanden (+ 4 maand publieke review)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Vergeet je zeker niet in te schrijven!</a:t>
            </a:r>
            <a:endParaRPr b="1" sz="1300"/>
          </a:p>
        </p:txBody>
      </p:sp>
      <p:grpSp>
        <p:nvGrpSpPr>
          <p:cNvPr id="726" name="Google Shape;726;p123"/>
          <p:cNvGrpSpPr/>
          <p:nvPr/>
        </p:nvGrpSpPr>
        <p:grpSpPr>
          <a:xfrm>
            <a:off x="6659966" y="2295492"/>
            <a:ext cx="1271321" cy="1530490"/>
            <a:chOff x="3048000" y="2295578"/>
            <a:chExt cx="1524000" cy="2847953"/>
          </a:xfrm>
        </p:grpSpPr>
        <p:grpSp>
          <p:nvGrpSpPr>
            <p:cNvPr id="727" name="Google Shape;727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28" name="Google Shape;728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0" name="Google Shape;730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5</a:t>
              </a:r>
              <a:endParaRPr b="1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123"/>
            <p:cNvSpPr txBox="1"/>
            <p:nvPr/>
          </p:nvSpPr>
          <p:spPr>
            <a:xfrm>
              <a:off x="3183956" y="2299315"/>
              <a:ext cx="1354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29 maart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2" name="Google Shape;732;p123"/>
          <p:cNvGrpSpPr/>
          <p:nvPr/>
        </p:nvGrpSpPr>
        <p:grpSpPr>
          <a:xfrm>
            <a:off x="5388641" y="2295493"/>
            <a:ext cx="1271321" cy="1530492"/>
            <a:chOff x="3048000" y="2295575"/>
            <a:chExt cx="1524000" cy="2847956"/>
          </a:xfrm>
        </p:grpSpPr>
        <p:grpSp>
          <p:nvGrpSpPr>
            <p:cNvPr id="733" name="Google Shape;733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34" name="Google Shape;734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36" name="Google Shape;736;p123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37" name="Google Shape;737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4</a:t>
              </a:r>
              <a:endParaRPr b="1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8" name="Google Shape;738;p123"/>
            <p:cNvSpPr txBox="1"/>
            <p:nvPr/>
          </p:nvSpPr>
          <p:spPr>
            <a:xfrm>
              <a:off x="3224536" y="2299316"/>
              <a:ext cx="1070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8 maart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9" name="Google Shape;739;p123"/>
          <p:cNvGrpSpPr/>
          <p:nvPr/>
        </p:nvGrpSpPr>
        <p:grpSpPr>
          <a:xfrm>
            <a:off x="4117366" y="2295513"/>
            <a:ext cx="1271321" cy="1530492"/>
            <a:chOff x="3048000" y="2295575"/>
            <a:chExt cx="1524000" cy="2847956"/>
          </a:xfrm>
        </p:grpSpPr>
        <p:grpSp>
          <p:nvGrpSpPr>
            <p:cNvPr id="740" name="Google Shape;740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41" name="Google Shape;741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43" name="Google Shape;743;p123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44" name="Google Shape;744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3</a:t>
              </a:r>
              <a:endParaRPr b="1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5" name="Google Shape;745;p123"/>
            <p:cNvSpPr txBox="1"/>
            <p:nvPr/>
          </p:nvSpPr>
          <p:spPr>
            <a:xfrm>
              <a:off x="3224536" y="2299315"/>
              <a:ext cx="1088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8 februari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6" name="Google Shape;746;p123"/>
          <p:cNvGrpSpPr/>
          <p:nvPr/>
        </p:nvGrpSpPr>
        <p:grpSpPr>
          <a:xfrm>
            <a:off x="2846016" y="2295513"/>
            <a:ext cx="1271321" cy="1530492"/>
            <a:chOff x="3048000" y="2295575"/>
            <a:chExt cx="1524000" cy="2847956"/>
          </a:xfrm>
        </p:grpSpPr>
        <p:grpSp>
          <p:nvGrpSpPr>
            <p:cNvPr id="747" name="Google Shape;747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48" name="Google Shape;748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50" name="Google Shape;750;p123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751" name="Google Shape;751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2</a:t>
              </a:r>
              <a:endParaRPr b="1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2" name="Google Shape;752;p123"/>
            <p:cNvSpPr txBox="1"/>
            <p:nvPr/>
          </p:nvSpPr>
          <p:spPr>
            <a:xfrm>
              <a:off x="3224550" y="2299313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11 januari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3" name="Google Shape;753;p123"/>
          <p:cNvGrpSpPr/>
          <p:nvPr/>
        </p:nvGrpSpPr>
        <p:grpSpPr>
          <a:xfrm>
            <a:off x="1574745" y="2295511"/>
            <a:ext cx="1271372" cy="1530488"/>
            <a:chOff x="1515975" y="2295580"/>
            <a:chExt cx="1525524" cy="2847950"/>
          </a:xfrm>
        </p:grpSpPr>
        <p:sp>
          <p:nvSpPr>
            <p:cNvPr id="754" name="Google Shape;754;p123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23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23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1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7" name="Google Shape;757;p123"/>
            <p:cNvSpPr txBox="1"/>
            <p:nvPr/>
          </p:nvSpPr>
          <p:spPr>
            <a:xfrm>
              <a:off x="1692701" y="2299314"/>
              <a:ext cx="11166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14 december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58" name="Google Shape;758;p123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59" name="Google Shape;759;p123"/>
          <p:cNvGrpSpPr/>
          <p:nvPr/>
        </p:nvGrpSpPr>
        <p:grpSpPr>
          <a:xfrm>
            <a:off x="303372" y="2295511"/>
            <a:ext cx="1271372" cy="1530488"/>
            <a:chOff x="1515975" y="2295580"/>
            <a:chExt cx="1525524" cy="2847950"/>
          </a:xfrm>
        </p:grpSpPr>
        <p:sp>
          <p:nvSpPr>
            <p:cNvPr id="760" name="Google Shape;760;p123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23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23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werkgroep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3" name="Google Shape;763;p123"/>
            <p:cNvSpPr txBox="1"/>
            <p:nvPr/>
          </p:nvSpPr>
          <p:spPr>
            <a:xfrm>
              <a:off x="1692689" y="2299314"/>
              <a:ext cx="11721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Voorbereiding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64" name="Google Shape;764;p123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65" name="Google Shape;765;p123"/>
          <p:cNvGrpSpPr/>
          <p:nvPr/>
        </p:nvGrpSpPr>
        <p:grpSpPr>
          <a:xfrm>
            <a:off x="7931193" y="2295537"/>
            <a:ext cx="1212647" cy="1530490"/>
            <a:chOff x="3048000" y="2295578"/>
            <a:chExt cx="1524000" cy="2847953"/>
          </a:xfrm>
        </p:grpSpPr>
        <p:grpSp>
          <p:nvGrpSpPr>
            <p:cNvPr id="766" name="Google Shape;766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67" name="Google Shape;767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9" name="Google Shape;769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Publieke Review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123"/>
            <p:cNvSpPr txBox="1"/>
            <p:nvPr/>
          </p:nvSpPr>
          <p:spPr>
            <a:xfrm>
              <a:off x="3183956" y="2299315"/>
              <a:ext cx="1354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April - juli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